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Lst>
  <p:notesMasterIdLst>
    <p:notesMasterId r:id="rId9"/>
  </p:notesMasterIdLst>
  <p:sldSz cx="14630400" cy="8229600"/>
  <p:notesSz cx="8229600" cy="14630400"/>
  <p:embeddedFontLst>
    <p:embeddedFont>
      <p:font typeface="Bitter Medium"/>
      <p:regular r:id="rId14"/>
    </p:embeddedFont>
    <p:embeddedFont>
      <p:font typeface="Bitter Medium"/>
      <p:regular r:id="rId15"/>
    </p:embeddedFont>
    <p:embeddedFont>
      <p:font typeface="Bitter Medium"/>
      <p:regular r:id="rId16"/>
    </p:embeddedFont>
    <p:embeddedFont>
      <p:font typeface="Bitter Medium"/>
      <p:regular r:id="rId17"/>
    </p:embeddedFont>
    <p:embeddedFont>
      <p:font typeface="Open Sans"/>
      <p:regular r:id="rId18"/>
    </p:embeddedFont>
    <p:embeddedFont>
      <p:font typeface="Open Sans"/>
      <p:regular r:id="rId19"/>
    </p:embeddedFont>
    <p:embeddedFont>
      <p:font typeface="Open Sans"/>
      <p:regular r:id="rId20"/>
    </p:embeddedFont>
    <p:embeddedFont>
      <p:font typeface="Open Sans"/>
      <p:regular r:id="rId21"/>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notesMaster" Target="notesMasters/notesMaster1.xml"/><Relationship Id="rId10" Type="http://schemas.openxmlformats.org/officeDocument/2006/relationships/presProps" Target="presProps.xml"/><Relationship Id="rId11" Type="http://schemas.openxmlformats.org/officeDocument/2006/relationships/viewProps" Target="viewProps.xml"/><Relationship Id="rId12" Type="http://schemas.openxmlformats.org/officeDocument/2006/relationships/theme" Target="theme/theme1.xml"/><Relationship Id="rId13" Type="http://schemas.openxmlformats.org/officeDocument/2006/relationships/tableStyles" Target="tableStyles.xml"/><Relationship Id="rId14" Type="http://schemas.openxmlformats.org/officeDocument/2006/relationships/font" Target="fonts/font1.fntdata"/><Relationship Id="rId15" Type="http://schemas.openxmlformats.org/officeDocument/2006/relationships/font" Target="fonts/font2.fntdata"/><Relationship Id="rId16" Type="http://schemas.openxmlformats.org/officeDocument/2006/relationships/font" Target="fonts/font3.fntdata"/><Relationship Id="rId17" Type="http://schemas.openxmlformats.org/officeDocument/2006/relationships/font" Target="fonts/font4.fntdata"/><Relationship Id="rId18" Type="http://schemas.openxmlformats.org/officeDocument/2006/relationships/font" Target="fonts/font5.fntdata"/><Relationship Id="rId19" Type="http://schemas.openxmlformats.org/officeDocument/2006/relationships/font" Target="fonts/font6.fntdata"/><Relationship Id="rId20" Type="http://schemas.openxmlformats.org/officeDocument/2006/relationships/font" Target="fonts/font7.fntdata"/><Relationship Id="rId21"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image" Target="../media/image-2-3.png"/><Relationship Id="rId4" Type="http://schemas.openxmlformats.org/officeDocument/2006/relationships/slideLayout" Target="../slideLayouts/slideLayout3.xml"/><Relationship Id="rId5"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slideLayout" Target="../slideLayouts/slideLayout4.xml"/><Relationship Id="rId6"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5.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7.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2510076"/>
            <a:ext cx="7556421" cy="1417558"/>
          </a:xfrm>
          <a:prstGeom prst="rect">
            <a:avLst/>
          </a:prstGeom>
          <a:noFill/>
          <a:ln/>
        </p:spPr>
        <p:txBody>
          <a:bodyPr wrap="square" lIns="0" tIns="0" rIns="0" bIns="0" rtlCol="0" anchor="t"/>
          <a:lstStyle/>
          <a:p>
            <a:pPr algn="l" indent="0" marL="0">
              <a:lnSpc>
                <a:spcPts val="5550"/>
              </a:lnSpc>
              <a:buNone/>
            </a:pPr>
            <a:r>
              <a:rPr lang="en-US" sz="4450" dirty="0">
                <a:solidFill>
                  <a:srgbClr val="2C3F42"/>
                </a:solidFill>
                <a:latin typeface="Bitter Medium" pitchFamily="34" charset="0"/>
                <a:ea typeface="Bitter Medium" pitchFamily="34" charset="-122"/>
                <a:cs typeface="Bitter Medium" pitchFamily="34" charset="-120"/>
              </a:rPr>
              <a:t>Báo Cáo Phát Triển Ứng Dụng NoteKeep</a:t>
            </a:r>
            <a:endParaRPr lang="en-US" sz="4450" dirty="0"/>
          </a:p>
        </p:txBody>
      </p:sp>
      <p:sp>
        <p:nvSpPr>
          <p:cNvPr id="4" name="Text 1"/>
          <p:cNvSpPr/>
          <p:nvPr/>
        </p:nvSpPr>
        <p:spPr>
          <a:xfrm>
            <a:off x="6280190" y="4267795"/>
            <a:ext cx="7556421" cy="1451610"/>
          </a:xfrm>
          <a:prstGeom prst="rect">
            <a:avLst/>
          </a:prstGeom>
          <a:noFill/>
          <a:ln/>
        </p:spPr>
        <p:txBody>
          <a:bodyPr wrap="square" lIns="0" tIns="0" rIns="0" bIns="0" rtlCol="0" anchor="t"/>
          <a:lstStyle/>
          <a:p>
            <a:pPr algn="l" indent="0" marL="0">
              <a:lnSpc>
                <a:spcPts val="2850"/>
              </a:lnSpc>
              <a:buNone/>
            </a:pPr>
            <a:r>
              <a:rPr lang="en-US" sz="1750" dirty="0">
                <a:solidFill>
                  <a:srgbClr val="2B2E3C"/>
                </a:solidFill>
                <a:latin typeface="Open Sans" pitchFamily="34" charset="0"/>
                <a:ea typeface="Open Sans" pitchFamily="34" charset="-122"/>
                <a:cs typeface="Open Sans" pitchFamily="34" charset="-120"/>
              </a:rPr>
              <a:t>Dự án NoteKeep là một hành trình phát triển ứng dụng ghi chú đơn giản nhưng hiệu quả, được thiết kế để mang lại trải nghiệm người dùng tối ưu. Báo cáo này sẽ trình bày chi tiết về định hướng, quá trình phát triển và các phiên bản chính của ứng dụng.</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1825466"/>
            <a:ext cx="6394966" cy="566976"/>
          </a:xfrm>
          <a:prstGeom prst="rect">
            <a:avLst/>
          </a:prstGeom>
          <a:noFill/>
          <a:ln/>
        </p:spPr>
        <p:txBody>
          <a:bodyPr wrap="none" lIns="0" tIns="0" rIns="0" bIns="0" rtlCol="0" anchor="t"/>
          <a:lstStyle/>
          <a:p>
            <a:pPr algn="l" indent="0" marL="0">
              <a:lnSpc>
                <a:spcPts val="4450"/>
              </a:lnSpc>
              <a:buNone/>
            </a:pPr>
            <a:r>
              <a:rPr lang="en-US" sz="3550" dirty="0">
                <a:solidFill>
                  <a:srgbClr val="2C3F42"/>
                </a:solidFill>
                <a:latin typeface="Bitter Medium" pitchFamily="34" charset="0"/>
                <a:ea typeface="Bitter Medium" pitchFamily="34" charset="-122"/>
                <a:cs typeface="Bitter Medium" pitchFamily="34" charset="-120"/>
              </a:rPr>
              <a:t>Định Hướng Phát Triển Cơ Bản</a:t>
            </a:r>
            <a:endParaRPr lang="en-US" sz="3550" dirty="0"/>
          </a:p>
        </p:txBody>
      </p:sp>
      <p:sp>
        <p:nvSpPr>
          <p:cNvPr id="3" name="Text 1"/>
          <p:cNvSpPr/>
          <p:nvPr/>
        </p:nvSpPr>
        <p:spPr>
          <a:xfrm>
            <a:off x="793790" y="2846070"/>
            <a:ext cx="13042821" cy="725805"/>
          </a:xfrm>
          <a:prstGeom prst="rect">
            <a:avLst/>
          </a:prstGeom>
          <a:noFill/>
          <a:ln/>
        </p:spPr>
        <p:txBody>
          <a:bodyPr wrap="square" lIns="0" tIns="0" rIns="0" bIns="0" rtlCol="0" anchor="t"/>
          <a:lstStyle/>
          <a:p>
            <a:pPr algn="l" indent="0" marL="0">
              <a:lnSpc>
                <a:spcPts val="2850"/>
              </a:lnSpc>
              <a:buNone/>
            </a:pPr>
            <a:r>
              <a:rPr lang="en-US" sz="1750" dirty="0">
                <a:solidFill>
                  <a:srgbClr val="2B2E3C"/>
                </a:solidFill>
                <a:latin typeface="Open Sans" pitchFamily="34" charset="0"/>
                <a:ea typeface="Open Sans" pitchFamily="34" charset="-122"/>
                <a:cs typeface="Open Sans" pitchFamily="34" charset="-120"/>
              </a:rPr>
              <a:t>NoteKeep ra đời với mục tiêu cung cấp một ứng dụng ghi chú trực quan, dễ sử dụng, tích hợp các tính năng cơ bản như tạo, đọc, sửa, xóa (CRUD) và lưu trữ dữ liệu hiệu quả bằng JSON. Chúng tôi tập trung vào sự đơn giản và tính ổn định.</a:t>
            </a:r>
            <a:endParaRPr lang="en-US" sz="1750" dirty="0"/>
          </a:p>
        </p:txBody>
      </p:sp>
      <p:pic>
        <p:nvPicPr>
          <p:cNvPr id="4" name="Image 0" descr="preencoded.png">    </p:cNvPr>
          <p:cNvPicPr>
            <a:picLocks noChangeAspect="1"/>
          </p:cNvPicPr>
          <p:nvPr/>
        </p:nvPicPr>
        <p:blipFill>
          <a:blip r:embed="rId1"/>
          <a:stretch>
            <a:fillRect/>
          </a:stretch>
        </p:blipFill>
        <p:spPr>
          <a:xfrm>
            <a:off x="793790" y="3827026"/>
            <a:ext cx="4347567" cy="907256"/>
          </a:xfrm>
          <a:prstGeom prst="rect">
            <a:avLst/>
          </a:prstGeom>
        </p:spPr>
      </p:pic>
      <p:sp>
        <p:nvSpPr>
          <p:cNvPr id="5" name="Text 2"/>
          <p:cNvSpPr/>
          <p:nvPr/>
        </p:nvSpPr>
        <p:spPr>
          <a:xfrm>
            <a:off x="1020604" y="4961096"/>
            <a:ext cx="2974062" cy="354330"/>
          </a:xfrm>
          <a:prstGeom prst="rect">
            <a:avLst/>
          </a:prstGeom>
          <a:noFill/>
          <a:ln/>
        </p:spPr>
        <p:txBody>
          <a:bodyPr wrap="none" lIns="0" tIns="0" rIns="0" bIns="0" rtlCol="0" anchor="t"/>
          <a:lstStyle/>
          <a:p>
            <a:pPr algn="l" indent="0" marL="0">
              <a:lnSpc>
                <a:spcPts val="2750"/>
              </a:lnSpc>
              <a:buNone/>
            </a:pPr>
            <a:r>
              <a:rPr lang="en-US" sz="2200" dirty="0">
                <a:solidFill>
                  <a:srgbClr val="2B2E3C"/>
                </a:solidFill>
                <a:latin typeface="Bitter Medium" pitchFamily="34" charset="0"/>
                <a:ea typeface="Bitter Medium" pitchFamily="34" charset="-122"/>
                <a:cs typeface="Bitter Medium" pitchFamily="34" charset="-120"/>
              </a:rPr>
              <a:t>v0.1 - Giao Diện Cơ Bản</a:t>
            </a:r>
            <a:endParaRPr lang="en-US" sz="2200" dirty="0"/>
          </a:p>
        </p:txBody>
      </p:sp>
      <p:sp>
        <p:nvSpPr>
          <p:cNvPr id="6" name="Text 3"/>
          <p:cNvSpPr/>
          <p:nvPr/>
        </p:nvSpPr>
        <p:spPr>
          <a:xfrm>
            <a:off x="1020604" y="5451515"/>
            <a:ext cx="3893939" cy="725805"/>
          </a:xfrm>
          <a:prstGeom prst="rect">
            <a:avLst/>
          </a:prstGeom>
          <a:noFill/>
          <a:ln/>
        </p:spPr>
        <p:txBody>
          <a:bodyPr wrap="square" lIns="0" tIns="0" rIns="0" bIns="0" rtlCol="0" anchor="t"/>
          <a:lstStyle/>
          <a:p>
            <a:pPr algn="l" indent="0" marL="0">
              <a:lnSpc>
                <a:spcPts val="2850"/>
              </a:lnSpc>
              <a:buNone/>
            </a:pPr>
            <a:r>
              <a:rPr lang="en-US" sz="1750" dirty="0">
                <a:solidFill>
                  <a:srgbClr val="2B2E3C"/>
                </a:solidFill>
                <a:latin typeface="Open Sans" pitchFamily="34" charset="0"/>
                <a:ea typeface="Open Sans" pitchFamily="34" charset="-122"/>
                <a:cs typeface="Open Sans" pitchFamily="34" charset="-120"/>
              </a:rPr>
              <a:t>Thiết kế bố cục ứng dụng và chức năng thêm ghi chú.</a:t>
            </a:r>
            <a:endParaRPr lang="en-US" sz="1750" dirty="0"/>
          </a:p>
        </p:txBody>
      </p:sp>
      <p:pic>
        <p:nvPicPr>
          <p:cNvPr id="7" name="Image 1" descr="preencoded.png">    </p:cNvPr>
          <p:cNvPicPr>
            <a:picLocks noChangeAspect="1"/>
          </p:cNvPicPr>
          <p:nvPr/>
        </p:nvPicPr>
        <p:blipFill>
          <a:blip r:embed="rId2"/>
          <a:stretch>
            <a:fillRect/>
          </a:stretch>
        </p:blipFill>
        <p:spPr>
          <a:xfrm>
            <a:off x="5141357" y="3827026"/>
            <a:ext cx="4347567" cy="907256"/>
          </a:xfrm>
          <a:prstGeom prst="rect">
            <a:avLst/>
          </a:prstGeom>
        </p:spPr>
      </p:pic>
      <p:sp>
        <p:nvSpPr>
          <p:cNvPr id="8" name="Text 4"/>
          <p:cNvSpPr/>
          <p:nvPr/>
        </p:nvSpPr>
        <p:spPr>
          <a:xfrm>
            <a:off x="5368171" y="4961096"/>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2B2E3C"/>
                </a:solidFill>
                <a:latin typeface="Bitter Medium" pitchFamily="34" charset="0"/>
                <a:ea typeface="Bitter Medium" pitchFamily="34" charset="-122"/>
                <a:cs typeface="Bitter Medium" pitchFamily="34" charset="-120"/>
              </a:rPr>
              <a:t>v0.2 - Thêm CRUD</a:t>
            </a:r>
            <a:endParaRPr lang="en-US" sz="2200" dirty="0"/>
          </a:p>
        </p:txBody>
      </p:sp>
      <p:sp>
        <p:nvSpPr>
          <p:cNvPr id="9" name="Text 5"/>
          <p:cNvSpPr/>
          <p:nvPr/>
        </p:nvSpPr>
        <p:spPr>
          <a:xfrm>
            <a:off x="5368171" y="5451515"/>
            <a:ext cx="3893939" cy="725805"/>
          </a:xfrm>
          <a:prstGeom prst="rect">
            <a:avLst/>
          </a:prstGeom>
          <a:noFill/>
          <a:ln/>
        </p:spPr>
        <p:txBody>
          <a:bodyPr wrap="square" lIns="0" tIns="0" rIns="0" bIns="0" rtlCol="0" anchor="t"/>
          <a:lstStyle/>
          <a:p>
            <a:pPr algn="l" indent="0" marL="0">
              <a:lnSpc>
                <a:spcPts val="2850"/>
              </a:lnSpc>
              <a:buNone/>
            </a:pPr>
            <a:r>
              <a:rPr lang="en-US" sz="1750" dirty="0">
                <a:solidFill>
                  <a:srgbClr val="2B2E3C"/>
                </a:solidFill>
                <a:latin typeface="Open Sans" pitchFamily="34" charset="0"/>
                <a:ea typeface="Open Sans" pitchFamily="34" charset="-122"/>
                <a:cs typeface="Open Sans" pitchFamily="34" charset="-120"/>
              </a:rPr>
              <a:t>Bổ sung tính năng thêm/xóa ghi chú và chỉnh sửa trực tiếp nội dung.</a:t>
            </a:r>
            <a:endParaRPr lang="en-US" sz="1750" dirty="0"/>
          </a:p>
        </p:txBody>
      </p:sp>
      <p:pic>
        <p:nvPicPr>
          <p:cNvPr id="10" name="Image 2" descr="preencoded.png">    </p:cNvPr>
          <p:cNvPicPr>
            <a:picLocks noChangeAspect="1"/>
          </p:cNvPicPr>
          <p:nvPr/>
        </p:nvPicPr>
        <p:blipFill>
          <a:blip r:embed="rId3"/>
          <a:stretch>
            <a:fillRect/>
          </a:stretch>
        </p:blipFill>
        <p:spPr>
          <a:xfrm>
            <a:off x="9488924" y="3827026"/>
            <a:ext cx="4347567" cy="907256"/>
          </a:xfrm>
          <a:prstGeom prst="rect">
            <a:avLst/>
          </a:prstGeom>
        </p:spPr>
      </p:pic>
      <p:sp>
        <p:nvSpPr>
          <p:cNvPr id="11" name="Text 6"/>
          <p:cNvSpPr/>
          <p:nvPr/>
        </p:nvSpPr>
        <p:spPr>
          <a:xfrm>
            <a:off x="9715738" y="4961096"/>
            <a:ext cx="3412927" cy="354330"/>
          </a:xfrm>
          <a:prstGeom prst="rect">
            <a:avLst/>
          </a:prstGeom>
          <a:noFill/>
          <a:ln/>
        </p:spPr>
        <p:txBody>
          <a:bodyPr wrap="none" lIns="0" tIns="0" rIns="0" bIns="0" rtlCol="0" anchor="t"/>
          <a:lstStyle/>
          <a:p>
            <a:pPr algn="l" indent="0" marL="0">
              <a:lnSpc>
                <a:spcPts val="2750"/>
              </a:lnSpc>
              <a:buNone/>
            </a:pPr>
            <a:r>
              <a:rPr lang="en-US" sz="2200" dirty="0">
                <a:solidFill>
                  <a:srgbClr val="2B2E3C"/>
                </a:solidFill>
                <a:latin typeface="Bitter Medium" pitchFamily="34" charset="0"/>
                <a:ea typeface="Bitter Medium" pitchFamily="34" charset="-122"/>
                <a:cs typeface="Bitter Medium" pitchFamily="34" charset="-120"/>
              </a:rPr>
              <a:t>v0.3 - Hoàn Thiện Lưu Trữ</a:t>
            </a:r>
            <a:endParaRPr lang="en-US" sz="2200" dirty="0"/>
          </a:p>
        </p:txBody>
      </p:sp>
      <p:sp>
        <p:nvSpPr>
          <p:cNvPr id="12" name="Text 7"/>
          <p:cNvSpPr/>
          <p:nvPr/>
        </p:nvSpPr>
        <p:spPr>
          <a:xfrm>
            <a:off x="9715738" y="5451515"/>
            <a:ext cx="3893939" cy="725805"/>
          </a:xfrm>
          <a:prstGeom prst="rect">
            <a:avLst/>
          </a:prstGeom>
          <a:noFill/>
          <a:ln/>
        </p:spPr>
        <p:txBody>
          <a:bodyPr wrap="square" lIns="0" tIns="0" rIns="0" bIns="0" rtlCol="0" anchor="t"/>
          <a:lstStyle/>
          <a:p>
            <a:pPr algn="l" indent="0" marL="0">
              <a:lnSpc>
                <a:spcPts val="2850"/>
              </a:lnSpc>
              <a:buNone/>
            </a:pPr>
            <a:r>
              <a:rPr lang="en-US" sz="1750" dirty="0">
                <a:solidFill>
                  <a:srgbClr val="2B2E3C"/>
                </a:solidFill>
                <a:latin typeface="Open Sans" pitchFamily="34" charset="0"/>
                <a:ea typeface="Open Sans" pitchFamily="34" charset="-122"/>
                <a:cs typeface="Open Sans" pitchFamily="34" charset="-120"/>
              </a:rPr>
              <a:t>Tự động lưu ghi chú vào tệp JSON và tải lại khi khởi động.</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729020"/>
            <a:ext cx="6201370" cy="566976"/>
          </a:xfrm>
          <a:prstGeom prst="rect">
            <a:avLst/>
          </a:prstGeom>
          <a:noFill/>
          <a:ln/>
        </p:spPr>
        <p:txBody>
          <a:bodyPr wrap="none" lIns="0" tIns="0" rIns="0" bIns="0" rtlCol="0" anchor="t"/>
          <a:lstStyle/>
          <a:p>
            <a:pPr algn="l" indent="0" marL="0">
              <a:lnSpc>
                <a:spcPts val="4450"/>
              </a:lnSpc>
              <a:buNone/>
            </a:pPr>
            <a:r>
              <a:rPr lang="en-US" sz="3550" dirty="0">
                <a:solidFill>
                  <a:srgbClr val="2C3F42"/>
                </a:solidFill>
                <a:latin typeface="Bitter Medium" pitchFamily="34" charset="0"/>
                <a:ea typeface="Bitter Medium" pitchFamily="34" charset="-122"/>
                <a:cs typeface="Bitter Medium" pitchFamily="34" charset="-120"/>
              </a:rPr>
              <a:t>Nguồn Kiến Thức Tham Khảo</a:t>
            </a:r>
            <a:endParaRPr lang="en-US" sz="3550" dirty="0"/>
          </a:p>
        </p:txBody>
      </p:sp>
      <p:sp>
        <p:nvSpPr>
          <p:cNvPr id="3" name="Text 1"/>
          <p:cNvSpPr/>
          <p:nvPr/>
        </p:nvSpPr>
        <p:spPr>
          <a:xfrm>
            <a:off x="793790" y="1749623"/>
            <a:ext cx="13042821" cy="725805"/>
          </a:xfrm>
          <a:prstGeom prst="rect">
            <a:avLst/>
          </a:prstGeom>
          <a:noFill/>
          <a:ln/>
        </p:spPr>
        <p:txBody>
          <a:bodyPr wrap="square" lIns="0" tIns="0" rIns="0" bIns="0" rtlCol="0" anchor="t"/>
          <a:lstStyle/>
          <a:p>
            <a:pPr algn="l" indent="0" marL="0">
              <a:lnSpc>
                <a:spcPts val="2850"/>
              </a:lnSpc>
              <a:buNone/>
            </a:pPr>
            <a:r>
              <a:rPr lang="en-US" sz="1750" dirty="0">
                <a:solidFill>
                  <a:srgbClr val="2B2E3C"/>
                </a:solidFill>
                <a:latin typeface="Open Sans" pitchFamily="34" charset="0"/>
                <a:ea typeface="Open Sans" pitchFamily="34" charset="-122"/>
                <a:cs typeface="Open Sans" pitchFamily="34" charset="-120"/>
              </a:rPr>
              <a:t>Quá trình phát triển NoteKeep được hỗ trợ bởi nhiều nguồn tài liệu và công cụ khác nhau, đảm bảo chất lượng và hiệu quả của dự án.</a:t>
            </a:r>
            <a:endParaRPr lang="en-US" sz="1750" dirty="0"/>
          </a:p>
        </p:txBody>
      </p:sp>
      <p:pic>
        <p:nvPicPr>
          <p:cNvPr id="4" name="Image 0" descr="preencoded.png">    </p:cNvPr>
          <p:cNvPicPr>
            <a:picLocks noChangeAspect="1"/>
          </p:cNvPicPr>
          <p:nvPr/>
        </p:nvPicPr>
        <p:blipFill>
          <a:blip r:embed="rId1"/>
          <a:stretch>
            <a:fillRect/>
          </a:stretch>
        </p:blipFill>
        <p:spPr>
          <a:xfrm>
            <a:off x="793790" y="2730579"/>
            <a:ext cx="3048000" cy="1883807"/>
          </a:xfrm>
          <a:prstGeom prst="rect">
            <a:avLst/>
          </a:prstGeom>
        </p:spPr>
      </p:pic>
      <p:sp>
        <p:nvSpPr>
          <p:cNvPr id="5" name="Text 2"/>
          <p:cNvSpPr/>
          <p:nvPr/>
        </p:nvSpPr>
        <p:spPr>
          <a:xfrm>
            <a:off x="793790" y="4841200"/>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2B2E3C"/>
                </a:solidFill>
                <a:latin typeface="Bitter Medium" pitchFamily="34" charset="0"/>
                <a:ea typeface="Bitter Medium" pitchFamily="34" charset="-122"/>
                <a:cs typeface="Bitter Medium" pitchFamily="34" charset="-120"/>
              </a:rPr>
              <a:t>ChatGPT</a:t>
            </a:r>
            <a:endParaRPr lang="en-US" sz="2200" dirty="0"/>
          </a:p>
        </p:txBody>
      </p:sp>
      <p:sp>
        <p:nvSpPr>
          <p:cNvPr id="6" name="Text 3"/>
          <p:cNvSpPr/>
          <p:nvPr/>
        </p:nvSpPr>
        <p:spPr>
          <a:xfrm>
            <a:off x="793790" y="5331619"/>
            <a:ext cx="3048000" cy="1814513"/>
          </a:xfrm>
          <a:prstGeom prst="rect">
            <a:avLst/>
          </a:prstGeom>
          <a:noFill/>
          <a:ln/>
        </p:spPr>
        <p:txBody>
          <a:bodyPr wrap="square" lIns="0" tIns="0" rIns="0" bIns="0" rtlCol="0" anchor="t"/>
          <a:lstStyle/>
          <a:p>
            <a:pPr algn="l" indent="0" marL="0">
              <a:lnSpc>
                <a:spcPts val="2850"/>
              </a:lnSpc>
              <a:buNone/>
            </a:pPr>
            <a:r>
              <a:rPr lang="en-US" sz="1750" dirty="0">
                <a:solidFill>
                  <a:srgbClr val="2B2E3C"/>
                </a:solidFill>
                <a:latin typeface="Open Sans" pitchFamily="34" charset="0"/>
                <a:ea typeface="Open Sans" pitchFamily="34" charset="-122"/>
                <a:cs typeface="Open Sans" pitchFamily="34" charset="-120"/>
              </a:rPr>
              <a:t>Giải thích thuật toán phức tạp, hướng dẫn cấu trúc mã nguồn, và gợi ý các cải tiến UI để tối ưu trải nghiệm người dùng.</a:t>
            </a:r>
            <a:endParaRPr lang="en-US" sz="1750" dirty="0"/>
          </a:p>
        </p:txBody>
      </p:sp>
      <p:pic>
        <p:nvPicPr>
          <p:cNvPr id="7" name="Image 1" descr="preencoded.png">    </p:cNvPr>
          <p:cNvPicPr>
            <a:picLocks noChangeAspect="1"/>
          </p:cNvPicPr>
          <p:nvPr/>
        </p:nvPicPr>
        <p:blipFill>
          <a:blip r:embed="rId2"/>
          <a:stretch>
            <a:fillRect/>
          </a:stretch>
        </p:blipFill>
        <p:spPr>
          <a:xfrm>
            <a:off x="4125278" y="2730579"/>
            <a:ext cx="3048119" cy="1883807"/>
          </a:xfrm>
          <a:prstGeom prst="rect">
            <a:avLst/>
          </a:prstGeom>
        </p:spPr>
      </p:pic>
      <p:sp>
        <p:nvSpPr>
          <p:cNvPr id="8" name="Text 4"/>
          <p:cNvSpPr/>
          <p:nvPr/>
        </p:nvSpPr>
        <p:spPr>
          <a:xfrm>
            <a:off x="4125278" y="4841200"/>
            <a:ext cx="3048119" cy="708660"/>
          </a:xfrm>
          <a:prstGeom prst="rect">
            <a:avLst/>
          </a:prstGeom>
          <a:noFill/>
          <a:ln/>
        </p:spPr>
        <p:txBody>
          <a:bodyPr wrap="square" lIns="0" tIns="0" rIns="0" bIns="0" rtlCol="0" anchor="t"/>
          <a:lstStyle/>
          <a:p>
            <a:pPr algn="l" indent="0" marL="0">
              <a:lnSpc>
                <a:spcPts val="2750"/>
              </a:lnSpc>
              <a:buNone/>
            </a:pPr>
            <a:r>
              <a:rPr lang="en-US" sz="2200" dirty="0">
                <a:solidFill>
                  <a:srgbClr val="2B2E3C"/>
                </a:solidFill>
                <a:latin typeface="Bitter Medium" pitchFamily="34" charset="0"/>
                <a:ea typeface="Bitter Medium" pitchFamily="34" charset="-122"/>
                <a:cs typeface="Bitter Medium" pitchFamily="34" charset="-120"/>
              </a:rPr>
              <a:t>Python Documentation</a:t>
            </a:r>
            <a:endParaRPr lang="en-US" sz="2200" dirty="0"/>
          </a:p>
        </p:txBody>
      </p:sp>
      <p:sp>
        <p:nvSpPr>
          <p:cNvPr id="9" name="Text 5"/>
          <p:cNvSpPr/>
          <p:nvPr/>
        </p:nvSpPr>
        <p:spPr>
          <a:xfrm>
            <a:off x="4125278" y="5685949"/>
            <a:ext cx="3048119" cy="1814513"/>
          </a:xfrm>
          <a:prstGeom prst="rect">
            <a:avLst/>
          </a:prstGeom>
          <a:noFill/>
          <a:ln/>
        </p:spPr>
        <p:txBody>
          <a:bodyPr wrap="square" lIns="0" tIns="0" rIns="0" bIns="0" rtlCol="0" anchor="t"/>
          <a:lstStyle/>
          <a:p>
            <a:pPr algn="l" indent="0" marL="0">
              <a:lnSpc>
                <a:spcPts val="2850"/>
              </a:lnSpc>
              <a:buNone/>
            </a:pPr>
            <a:r>
              <a:rPr lang="en-US" sz="1750" dirty="0">
                <a:solidFill>
                  <a:srgbClr val="2B2E3C"/>
                </a:solidFill>
                <a:latin typeface="Open Sans" pitchFamily="34" charset="0"/>
                <a:ea typeface="Open Sans" pitchFamily="34" charset="-122"/>
                <a:cs typeface="Open Sans" pitchFamily="34" charset="-120"/>
              </a:rPr>
              <a:t>Hướng dẫn chi tiết về thư viện Tkinter để xây dựng giao diện, và cách thức hoạt động của JSON cho việc lưu trữ dữ liệu.</a:t>
            </a:r>
            <a:endParaRPr lang="en-US" sz="1750" dirty="0"/>
          </a:p>
        </p:txBody>
      </p:sp>
      <p:pic>
        <p:nvPicPr>
          <p:cNvPr id="10" name="Image 2" descr="preencoded.png">    </p:cNvPr>
          <p:cNvPicPr>
            <a:picLocks noChangeAspect="1"/>
          </p:cNvPicPr>
          <p:nvPr/>
        </p:nvPicPr>
        <p:blipFill>
          <a:blip r:embed="rId3"/>
          <a:stretch>
            <a:fillRect/>
          </a:stretch>
        </p:blipFill>
        <p:spPr>
          <a:xfrm>
            <a:off x="7456884" y="2730579"/>
            <a:ext cx="3048119" cy="1883807"/>
          </a:xfrm>
          <a:prstGeom prst="rect">
            <a:avLst/>
          </a:prstGeom>
        </p:spPr>
      </p:pic>
      <p:sp>
        <p:nvSpPr>
          <p:cNvPr id="11" name="Text 6"/>
          <p:cNvSpPr/>
          <p:nvPr/>
        </p:nvSpPr>
        <p:spPr>
          <a:xfrm>
            <a:off x="7456884" y="4841200"/>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2B2E3C"/>
                </a:solidFill>
                <a:latin typeface="Bitter Medium" pitchFamily="34" charset="0"/>
                <a:ea typeface="Bitter Medium" pitchFamily="34" charset="-122"/>
                <a:cs typeface="Bitter Medium" pitchFamily="34" charset="-120"/>
              </a:rPr>
              <a:t>GitHub Docs</a:t>
            </a:r>
            <a:endParaRPr lang="en-US" sz="2200" dirty="0"/>
          </a:p>
        </p:txBody>
      </p:sp>
      <p:sp>
        <p:nvSpPr>
          <p:cNvPr id="12" name="Text 7"/>
          <p:cNvSpPr/>
          <p:nvPr/>
        </p:nvSpPr>
        <p:spPr>
          <a:xfrm>
            <a:off x="7456884" y="5331619"/>
            <a:ext cx="3048119" cy="1814513"/>
          </a:xfrm>
          <a:prstGeom prst="rect">
            <a:avLst/>
          </a:prstGeom>
          <a:noFill/>
          <a:ln/>
        </p:spPr>
        <p:txBody>
          <a:bodyPr wrap="square" lIns="0" tIns="0" rIns="0" bIns="0" rtlCol="0" anchor="t"/>
          <a:lstStyle/>
          <a:p>
            <a:pPr algn="l" indent="0" marL="0">
              <a:lnSpc>
                <a:spcPts val="2850"/>
              </a:lnSpc>
              <a:buNone/>
            </a:pPr>
            <a:r>
              <a:rPr lang="en-US" sz="1750" dirty="0">
                <a:solidFill>
                  <a:srgbClr val="2B2E3C"/>
                </a:solidFill>
                <a:latin typeface="Open Sans" pitchFamily="34" charset="0"/>
                <a:ea typeface="Open Sans" pitchFamily="34" charset="-122"/>
                <a:cs typeface="Open Sans" pitchFamily="34" charset="-120"/>
              </a:rPr>
              <a:t>Tài liệu chuyên sâu về Git, bao gồm các lệnh commit, quản lý branch, merge code và quy trình release phần mềm.</a:t>
            </a:r>
            <a:endParaRPr lang="en-US" sz="1750" dirty="0"/>
          </a:p>
        </p:txBody>
      </p:sp>
      <p:pic>
        <p:nvPicPr>
          <p:cNvPr id="13" name="Image 3" descr="preencoded.png">    </p:cNvPr>
          <p:cNvPicPr>
            <a:picLocks noChangeAspect="1"/>
          </p:cNvPicPr>
          <p:nvPr/>
        </p:nvPicPr>
        <p:blipFill>
          <a:blip r:embed="rId4"/>
          <a:stretch>
            <a:fillRect/>
          </a:stretch>
        </p:blipFill>
        <p:spPr>
          <a:xfrm>
            <a:off x="10788491" y="2730579"/>
            <a:ext cx="3048119" cy="1883807"/>
          </a:xfrm>
          <a:prstGeom prst="rect">
            <a:avLst/>
          </a:prstGeom>
        </p:spPr>
      </p:pic>
      <p:sp>
        <p:nvSpPr>
          <p:cNvPr id="14" name="Text 8"/>
          <p:cNvSpPr/>
          <p:nvPr/>
        </p:nvSpPr>
        <p:spPr>
          <a:xfrm>
            <a:off x="10788491" y="4841200"/>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2B2E3C"/>
                </a:solidFill>
                <a:latin typeface="Bitter Medium" pitchFamily="34" charset="0"/>
                <a:ea typeface="Bitter Medium" pitchFamily="34" charset="-122"/>
                <a:cs typeface="Bitter Medium" pitchFamily="34" charset="-120"/>
              </a:rPr>
              <a:t>PyInstaller Docs</a:t>
            </a:r>
            <a:endParaRPr lang="en-US" sz="2200" dirty="0"/>
          </a:p>
        </p:txBody>
      </p:sp>
      <p:sp>
        <p:nvSpPr>
          <p:cNvPr id="15" name="Text 9"/>
          <p:cNvSpPr/>
          <p:nvPr/>
        </p:nvSpPr>
        <p:spPr>
          <a:xfrm>
            <a:off x="10788491" y="5331619"/>
            <a:ext cx="3048119" cy="1814513"/>
          </a:xfrm>
          <a:prstGeom prst="rect">
            <a:avLst/>
          </a:prstGeom>
          <a:noFill/>
          <a:ln/>
        </p:spPr>
        <p:txBody>
          <a:bodyPr wrap="square" lIns="0" tIns="0" rIns="0" bIns="0" rtlCol="0" anchor="t"/>
          <a:lstStyle/>
          <a:p>
            <a:pPr algn="l" indent="0" marL="0">
              <a:lnSpc>
                <a:spcPts val="2850"/>
              </a:lnSpc>
              <a:buNone/>
            </a:pPr>
            <a:r>
              <a:rPr lang="en-US" sz="1750" dirty="0">
                <a:solidFill>
                  <a:srgbClr val="2B2E3C"/>
                </a:solidFill>
                <a:latin typeface="Open Sans" pitchFamily="34" charset="0"/>
                <a:ea typeface="Open Sans" pitchFamily="34" charset="-122"/>
                <a:cs typeface="Open Sans" pitchFamily="34" charset="-120"/>
              </a:rPr>
              <a:t>Hướng dẫn từng bước cách đóng gói ứng dụng Python thành tệp .exe độc lập, giúp triển khai dễ dàng trên Windows.</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509111" y="400050"/>
            <a:ext cx="3460790" cy="363736"/>
          </a:xfrm>
          <a:prstGeom prst="rect">
            <a:avLst/>
          </a:prstGeom>
          <a:noFill/>
          <a:ln/>
        </p:spPr>
        <p:txBody>
          <a:bodyPr wrap="none" lIns="0" tIns="0" rIns="0" bIns="0" rtlCol="0" anchor="t"/>
          <a:lstStyle/>
          <a:p>
            <a:pPr algn="l" indent="0" marL="0">
              <a:lnSpc>
                <a:spcPts val="2850"/>
              </a:lnSpc>
              <a:buNone/>
            </a:pPr>
            <a:r>
              <a:rPr lang="en-US" sz="2250" dirty="0">
                <a:solidFill>
                  <a:srgbClr val="2C3F42"/>
                </a:solidFill>
                <a:latin typeface="Bitter Medium" pitchFamily="34" charset="0"/>
                <a:ea typeface="Bitter Medium" pitchFamily="34" charset="-122"/>
                <a:cs typeface="Bitter Medium" pitchFamily="34" charset="-120"/>
              </a:rPr>
              <a:t>Kiến Thức Cần Nắm Vững</a:t>
            </a:r>
            <a:endParaRPr lang="en-US" sz="2250" dirty="0"/>
          </a:p>
        </p:txBody>
      </p:sp>
      <p:sp>
        <p:nvSpPr>
          <p:cNvPr id="3" name="Text 1"/>
          <p:cNvSpPr/>
          <p:nvPr/>
        </p:nvSpPr>
        <p:spPr>
          <a:xfrm>
            <a:off x="509111" y="1054656"/>
            <a:ext cx="13612177" cy="232767"/>
          </a:xfrm>
          <a:prstGeom prst="rect">
            <a:avLst/>
          </a:prstGeom>
          <a:noFill/>
          <a:ln/>
        </p:spPr>
        <p:txBody>
          <a:bodyPr wrap="none" lIns="0" tIns="0" rIns="0" bIns="0" rtlCol="0" anchor="t"/>
          <a:lstStyle/>
          <a:p>
            <a:pPr algn="l" indent="0" marL="0">
              <a:lnSpc>
                <a:spcPts val="1800"/>
              </a:lnSpc>
              <a:buNone/>
            </a:pPr>
            <a:r>
              <a:rPr lang="en-US" sz="1100" dirty="0">
                <a:solidFill>
                  <a:srgbClr val="2B2E3C"/>
                </a:solidFill>
                <a:latin typeface="Open Sans" pitchFamily="34" charset="0"/>
                <a:ea typeface="Open Sans" pitchFamily="34" charset="-122"/>
                <a:cs typeface="Open Sans" pitchFamily="34" charset="-120"/>
              </a:rPr>
              <a:t>Để phát triển một ứng dụng như NoteKeep, người học cần trang bị các kiến thức nền tảng và chuyên sâu về lập trình Python và quản lý dự án.</a:t>
            </a:r>
            <a:endParaRPr lang="en-US" sz="1100" dirty="0"/>
          </a:p>
        </p:txBody>
      </p:sp>
      <p:sp>
        <p:nvSpPr>
          <p:cNvPr id="4" name="Text 2"/>
          <p:cNvSpPr/>
          <p:nvPr/>
        </p:nvSpPr>
        <p:spPr>
          <a:xfrm>
            <a:off x="509111" y="1581864"/>
            <a:ext cx="6628686" cy="232767"/>
          </a:xfrm>
          <a:prstGeom prst="rect">
            <a:avLst/>
          </a:prstGeom>
          <a:noFill/>
          <a:ln/>
        </p:spPr>
        <p:txBody>
          <a:bodyPr wrap="none" lIns="0" tIns="0" rIns="0" bIns="0" rtlCol="0" anchor="t"/>
          <a:lstStyle/>
          <a:p>
            <a:pPr algn="l" marL="342900" indent="-342900">
              <a:lnSpc>
                <a:spcPts val="1800"/>
              </a:lnSpc>
              <a:buSzPct val="100000"/>
              <a:buChar char="•"/>
            </a:pPr>
            <a:r>
              <a:rPr lang="en-US" sz="1100" b="1" dirty="0">
                <a:solidFill>
                  <a:srgbClr val="2B2E3C"/>
                </a:solidFill>
                <a:latin typeface="Open Sans" pitchFamily="34" charset="0"/>
                <a:ea typeface="Open Sans" pitchFamily="34" charset="-122"/>
                <a:cs typeface="Open Sans" pitchFamily="34" charset="-120"/>
              </a:rPr>
              <a:t>Python Cơ Bản:</a:t>
            </a:r>
            <a:pPr algn="l" indent="0" marL="0">
              <a:lnSpc>
                <a:spcPts val="1800"/>
              </a:lnSpc>
              <a:buNone/>
            </a:pPr>
            <a:r>
              <a:rPr lang="en-US" sz="1100" dirty="0">
                <a:solidFill>
                  <a:srgbClr val="2B2E3C"/>
                </a:solidFill>
                <a:latin typeface="Open Sans" pitchFamily="34" charset="0"/>
                <a:ea typeface="Open Sans" pitchFamily="34" charset="-122"/>
                <a:cs typeface="Open Sans" pitchFamily="34" charset="-120"/>
              </a:rPr>
              <a:t> Nắm vững các khái niệm về hàm, biến, cấu trúc dữ liệu như list và dictionary.</a:t>
            </a:r>
            <a:endParaRPr lang="en-US" sz="1100" dirty="0"/>
          </a:p>
        </p:txBody>
      </p:sp>
      <p:sp>
        <p:nvSpPr>
          <p:cNvPr id="5" name="Text 3"/>
          <p:cNvSpPr/>
          <p:nvPr/>
        </p:nvSpPr>
        <p:spPr>
          <a:xfrm>
            <a:off x="509111" y="1865471"/>
            <a:ext cx="6628686" cy="465534"/>
          </a:xfrm>
          <a:prstGeom prst="rect">
            <a:avLst/>
          </a:prstGeom>
          <a:noFill/>
          <a:ln/>
        </p:spPr>
        <p:txBody>
          <a:bodyPr wrap="square" lIns="0" tIns="0" rIns="0" bIns="0" rtlCol="0" anchor="t"/>
          <a:lstStyle/>
          <a:p>
            <a:pPr algn="l" marL="342900" indent="-342900">
              <a:lnSpc>
                <a:spcPts val="1800"/>
              </a:lnSpc>
              <a:buSzPct val="100000"/>
              <a:buChar char="•"/>
            </a:pPr>
            <a:r>
              <a:rPr lang="en-US" sz="1100" b="1" dirty="0">
                <a:solidFill>
                  <a:srgbClr val="2B2E3C"/>
                </a:solidFill>
                <a:latin typeface="Open Sans" pitchFamily="34" charset="0"/>
                <a:ea typeface="Open Sans" pitchFamily="34" charset="-122"/>
                <a:cs typeface="Open Sans" pitchFamily="34" charset="-120"/>
              </a:rPr>
              <a:t>Tkinter:</a:t>
            </a:r>
            <a:pPr algn="l" indent="0" marL="0">
              <a:lnSpc>
                <a:spcPts val="1800"/>
              </a:lnSpc>
              <a:buNone/>
            </a:pPr>
            <a:r>
              <a:rPr lang="en-US" sz="1100" dirty="0">
                <a:solidFill>
                  <a:srgbClr val="2B2E3C"/>
                </a:solidFill>
                <a:latin typeface="Open Sans" pitchFamily="34" charset="0"/>
                <a:ea typeface="Open Sans" pitchFamily="34" charset="-122"/>
                <a:cs typeface="Open Sans" pitchFamily="34" charset="-120"/>
              </a:rPr>
              <a:t> Hiểu rõ về thiết kế giao diện, sử dụng các widget (nút, trường nhập liệu) và xử lý sự kiện.</a:t>
            </a:r>
            <a:endParaRPr lang="en-US" sz="1100" dirty="0"/>
          </a:p>
        </p:txBody>
      </p:sp>
      <p:sp>
        <p:nvSpPr>
          <p:cNvPr id="6" name="Text 4"/>
          <p:cNvSpPr/>
          <p:nvPr/>
        </p:nvSpPr>
        <p:spPr>
          <a:xfrm>
            <a:off x="509111" y="2381845"/>
            <a:ext cx="6628686" cy="232767"/>
          </a:xfrm>
          <a:prstGeom prst="rect">
            <a:avLst/>
          </a:prstGeom>
          <a:noFill/>
          <a:ln/>
        </p:spPr>
        <p:txBody>
          <a:bodyPr wrap="none" lIns="0" tIns="0" rIns="0" bIns="0" rtlCol="0" anchor="t"/>
          <a:lstStyle/>
          <a:p>
            <a:pPr algn="l" marL="342900" indent="-342900">
              <a:lnSpc>
                <a:spcPts val="1800"/>
              </a:lnSpc>
              <a:buSzPct val="100000"/>
              <a:buChar char="•"/>
            </a:pPr>
            <a:r>
              <a:rPr lang="en-US" sz="1100" b="1" dirty="0">
                <a:solidFill>
                  <a:srgbClr val="2B2E3C"/>
                </a:solidFill>
                <a:latin typeface="Open Sans" pitchFamily="34" charset="0"/>
                <a:ea typeface="Open Sans" pitchFamily="34" charset="-122"/>
                <a:cs typeface="Open Sans" pitchFamily="34" charset="-120"/>
              </a:rPr>
              <a:t>JSON:</a:t>
            </a:r>
            <a:pPr algn="l" indent="0" marL="0">
              <a:lnSpc>
                <a:spcPts val="1800"/>
              </a:lnSpc>
              <a:buNone/>
            </a:pPr>
            <a:r>
              <a:rPr lang="en-US" sz="1100" dirty="0">
                <a:solidFill>
                  <a:srgbClr val="2B2E3C"/>
                </a:solidFill>
                <a:latin typeface="Open Sans" pitchFamily="34" charset="0"/>
                <a:ea typeface="Open Sans" pitchFamily="34" charset="-122"/>
                <a:cs typeface="Open Sans" pitchFamily="34" charset="-120"/>
              </a:rPr>
              <a:t> Thành thạo việc đọc và ghi dữ liệu từ/vào tệp JSON.</a:t>
            </a:r>
            <a:endParaRPr lang="en-US" sz="1100" dirty="0"/>
          </a:p>
        </p:txBody>
      </p:sp>
      <p:sp>
        <p:nvSpPr>
          <p:cNvPr id="7" name="Text 5"/>
          <p:cNvSpPr/>
          <p:nvPr/>
        </p:nvSpPr>
        <p:spPr>
          <a:xfrm>
            <a:off x="7500223" y="1581864"/>
            <a:ext cx="6628686" cy="465534"/>
          </a:xfrm>
          <a:prstGeom prst="rect">
            <a:avLst/>
          </a:prstGeom>
          <a:noFill/>
          <a:ln/>
        </p:spPr>
        <p:txBody>
          <a:bodyPr wrap="square" lIns="0" tIns="0" rIns="0" bIns="0" rtlCol="0" anchor="t"/>
          <a:lstStyle/>
          <a:p>
            <a:pPr algn="l" marL="342900" indent="-342900">
              <a:lnSpc>
                <a:spcPts val="1800"/>
              </a:lnSpc>
              <a:buSzPct val="100000"/>
              <a:buChar char="•"/>
            </a:pPr>
            <a:r>
              <a:rPr lang="en-US" sz="1100" b="1" dirty="0">
                <a:solidFill>
                  <a:srgbClr val="2B2E3C"/>
                </a:solidFill>
                <a:latin typeface="Open Sans" pitchFamily="34" charset="0"/>
                <a:ea typeface="Open Sans" pitchFamily="34" charset="-122"/>
                <a:cs typeface="Open Sans" pitchFamily="34" charset="-120"/>
              </a:rPr>
              <a:t>Git:</a:t>
            </a:r>
            <a:pPr algn="l" indent="0" marL="0">
              <a:lnSpc>
                <a:spcPts val="1800"/>
              </a:lnSpc>
              <a:buNone/>
            </a:pPr>
            <a:r>
              <a:rPr lang="en-US" sz="1100" dirty="0">
                <a:solidFill>
                  <a:srgbClr val="2B2E3C"/>
                </a:solidFill>
                <a:latin typeface="Open Sans" pitchFamily="34" charset="0"/>
                <a:ea typeface="Open Sans" pitchFamily="34" charset="-122"/>
                <a:cs typeface="Open Sans" pitchFamily="34" charset="-120"/>
              </a:rPr>
              <a:t> Biết cách sử dụng các lệnh cơ bản như commit, tạo branch, merge và push code lên kho lưu trữ.</a:t>
            </a:r>
            <a:endParaRPr lang="en-US" sz="1100" dirty="0"/>
          </a:p>
        </p:txBody>
      </p:sp>
      <p:sp>
        <p:nvSpPr>
          <p:cNvPr id="8" name="Text 6"/>
          <p:cNvSpPr/>
          <p:nvPr/>
        </p:nvSpPr>
        <p:spPr>
          <a:xfrm>
            <a:off x="7500223" y="2098238"/>
            <a:ext cx="6628686" cy="232767"/>
          </a:xfrm>
          <a:prstGeom prst="rect">
            <a:avLst/>
          </a:prstGeom>
          <a:noFill/>
          <a:ln/>
        </p:spPr>
        <p:txBody>
          <a:bodyPr wrap="none" lIns="0" tIns="0" rIns="0" bIns="0" rtlCol="0" anchor="t"/>
          <a:lstStyle/>
          <a:p>
            <a:pPr algn="l" marL="342900" indent="-342900">
              <a:lnSpc>
                <a:spcPts val="1800"/>
              </a:lnSpc>
              <a:buSzPct val="100000"/>
              <a:buChar char="•"/>
            </a:pPr>
            <a:r>
              <a:rPr lang="en-US" sz="1100" b="1" dirty="0">
                <a:solidFill>
                  <a:srgbClr val="2B2E3C"/>
                </a:solidFill>
                <a:latin typeface="Open Sans" pitchFamily="34" charset="0"/>
                <a:ea typeface="Open Sans" pitchFamily="34" charset="-122"/>
                <a:cs typeface="Open Sans" pitchFamily="34" charset="-120"/>
              </a:rPr>
              <a:t>PyInstaller:</a:t>
            </a:r>
            <a:pPr algn="l" indent="0" marL="0">
              <a:lnSpc>
                <a:spcPts val="1800"/>
              </a:lnSpc>
              <a:buNone/>
            </a:pPr>
            <a:r>
              <a:rPr lang="en-US" sz="1100" dirty="0">
                <a:solidFill>
                  <a:srgbClr val="2B2E3C"/>
                </a:solidFill>
                <a:latin typeface="Open Sans" pitchFamily="34" charset="0"/>
                <a:ea typeface="Open Sans" pitchFamily="34" charset="-122"/>
                <a:cs typeface="Open Sans" pitchFamily="34" charset="-120"/>
              </a:rPr>
              <a:t> Kỹ năng đóng gói ứng dụng Python thành tệp thực thi (.exe).</a:t>
            </a:r>
            <a:endParaRPr lang="en-US" sz="1100" dirty="0"/>
          </a:p>
        </p:txBody>
      </p:sp>
      <p:pic>
        <p:nvPicPr>
          <p:cNvPr id="9" name="Image 0" descr="preencoded.png">    </p:cNvPr>
          <p:cNvPicPr>
            <a:picLocks noChangeAspect="1"/>
          </p:cNvPicPr>
          <p:nvPr/>
        </p:nvPicPr>
        <p:blipFill>
          <a:blip r:embed="rId1"/>
          <a:stretch>
            <a:fillRect/>
          </a:stretch>
        </p:blipFill>
        <p:spPr>
          <a:xfrm>
            <a:off x="7500223" y="2494598"/>
            <a:ext cx="6628686" cy="6628686"/>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1576626"/>
            <a:ext cx="6983611" cy="566976"/>
          </a:xfrm>
          <a:prstGeom prst="rect">
            <a:avLst/>
          </a:prstGeom>
          <a:noFill/>
          <a:ln/>
        </p:spPr>
        <p:txBody>
          <a:bodyPr wrap="none" lIns="0" tIns="0" rIns="0" bIns="0" rtlCol="0" anchor="t"/>
          <a:lstStyle/>
          <a:p>
            <a:pPr algn="l" indent="0" marL="0">
              <a:lnSpc>
                <a:spcPts val="4450"/>
              </a:lnSpc>
              <a:buNone/>
            </a:pPr>
            <a:r>
              <a:rPr lang="en-US" sz="3550" dirty="0">
                <a:solidFill>
                  <a:srgbClr val="2C3F42"/>
                </a:solidFill>
                <a:latin typeface="Bitter Medium" pitchFamily="34" charset="0"/>
                <a:ea typeface="Bitter Medium" pitchFamily="34" charset="-122"/>
                <a:cs typeface="Bitter Medium" pitchFamily="34" charset="-120"/>
              </a:rPr>
              <a:t>Chi Tiết Phát Triển Phiên Bản v0.1</a:t>
            </a:r>
            <a:endParaRPr lang="en-US" sz="3550" dirty="0"/>
          </a:p>
        </p:txBody>
      </p:sp>
      <p:sp>
        <p:nvSpPr>
          <p:cNvPr id="3" name="Text 1"/>
          <p:cNvSpPr/>
          <p:nvPr/>
        </p:nvSpPr>
        <p:spPr>
          <a:xfrm>
            <a:off x="793790" y="2597229"/>
            <a:ext cx="13042821" cy="725805"/>
          </a:xfrm>
          <a:prstGeom prst="rect">
            <a:avLst/>
          </a:prstGeom>
          <a:noFill/>
          <a:ln/>
        </p:spPr>
        <p:txBody>
          <a:bodyPr wrap="square" lIns="0" tIns="0" rIns="0" bIns="0" rtlCol="0" anchor="t"/>
          <a:lstStyle/>
          <a:p>
            <a:pPr algn="l" indent="0" marL="0">
              <a:lnSpc>
                <a:spcPts val="2850"/>
              </a:lnSpc>
              <a:buNone/>
            </a:pPr>
            <a:r>
              <a:rPr lang="en-US" sz="1750" dirty="0">
                <a:solidFill>
                  <a:srgbClr val="2B2E3C"/>
                </a:solidFill>
                <a:latin typeface="Open Sans" pitchFamily="34" charset="0"/>
                <a:ea typeface="Open Sans" pitchFamily="34" charset="-122"/>
                <a:cs typeface="Open Sans" pitchFamily="34" charset="-120"/>
              </a:rPr>
              <a:t>Phiên bản đầu tiên của NoteKeep tập trung vào việc xây dựng nền tảng giao diện người dùng, tạo ra một khung sườn vững chắc cho các tính năng sau này.</a:t>
            </a:r>
            <a:endParaRPr lang="en-US" sz="1750" dirty="0"/>
          </a:p>
        </p:txBody>
      </p:sp>
      <p:sp>
        <p:nvSpPr>
          <p:cNvPr id="4" name="Shape 2"/>
          <p:cNvSpPr/>
          <p:nvPr/>
        </p:nvSpPr>
        <p:spPr>
          <a:xfrm>
            <a:off x="793790" y="3578185"/>
            <a:ext cx="4196358" cy="2456617"/>
          </a:xfrm>
          <a:prstGeom prst="roundRect">
            <a:avLst>
              <a:gd name="adj" fmla="val 5956"/>
            </a:avLst>
          </a:prstGeom>
          <a:solidFill>
            <a:srgbClr val="FFF8F0"/>
          </a:solidFill>
          <a:ln w="30480">
            <a:solidFill>
              <a:srgbClr val="E2C8B5"/>
            </a:solidFill>
            <a:prstDash val="solid"/>
          </a:ln>
        </p:spPr>
      </p:sp>
      <p:sp>
        <p:nvSpPr>
          <p:cNvPr id="5" name="Shape 3"/>
          <p:cNvSpPr/>
          <p:nvPr/>
        </p:nvSpPr>
        <p:spPr>
          <a:xfrm>
            <a:off x="763310" y="3578185"/>
            <a:ext cx="121920" cy="2456617"/>
          </a:xfrm>
          <a:prstGeom prst="roundRect">
            <a:avLst>
              <a:gd name="adj" fmla="val 78139"/>
            </a:avLst>
          </a:prstGeom>
          <a:solidFill>
            <a:srgbClr val="D2600F"/>
          </a:solidFill>
          <a:ln/>
        </p:spPr>
      </p:sp>
      <p:sp>
        <p:nvSpPr>
          <p:cNvPr id="6" name="Text 4"/>
          <p:cNvSpPr/>
          <p:nvPr/>
        </p:nvSpPr>
        <p:spPr>
          <a:xfrm>
            <a:off x="1142524" y="3835479"/>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2B2E3C"/>
                </a:solidFill>
                <a:latin typeface="Bitter Medium" pitchFamily="34" charset="0"/>
                <a:ea typeface="Bitter Medium" pitchFamily="34" charset="-122"/>
                <a:cs typeface="Bitter Medium" pitchFamily="34" charset="-120"/>
              </a:rPr>
              <a:t>Thiết Kế Bố Cục</a:t>
            </a:r>
            <a:endParaRPr lang="en-US" sz="2200" dirty="0"/>
          </a:p>
        </p:txBody>
      </p:sp>
      <p:sp>
        <p:nvSpPr>
          <p:cNvPr id="7" name="Text 5"/>
          <p:cNvSpPr/>
          <p:nvPr/>
        </p:nvSpPr>
        <p:spPr>
          <a:xfrm>
            <a:off x="1142524" y="4325898"/>
            <a:ext cx="3590330" cy="1088708"/>
          </a:xfrm>
          <a:prstGeom prst="rect">
            <a:avLst/>
          </a:prstGeom>
          <a:noFill/>
          <a:ln/>
        </p:spPr>
        <p:txBody>
          <a:bodyPr wrap="square" lIns="0" tIns="0" rIns="0" bIns="0" rtlCol="0" anchor="t"/>
          <a:lstStyle/>
          <a:p>
            <a:pPr algn="l" indent="0" marL="0">
              <a:lnSpc>
                <a:spcPts val="2850"/>
              </a:lnSpc>
              <a:buNone/>
            </a:pPr>
            <a:r>
              <a:rPr lang="en-US" sz="1750" dirty="0">
                <a:solidFill>
                  <a:srgbClr val="2B2E3C"/>
                </a:solidFill>
                <a:latin typeface="Open Sans" pitchFamily="34" charset="0"/>
                <a:ea typeface="Open Sans" pitchFamily="34" charset="-122"/>
                <a:cs typeface="Open Sans" pitchFamily="34" charset="-120"/>
              </a:rPr>
              <a:t>Xây dựng giao diện trực quan, dễ hiểu để người dùng có thể nhanh chóng làm quen với ứng dụng.</a:t>
            </a:r>
            <a:endParaRPr lang="en-US" sz="1750" dirty="0"/>
          </a:p>
        </p:txBody>
      </p:sp>
      <p:sp>
        <p:nvSpPr>
          <p:cNvPr id="8" name="Shape 6"/>
          <p:cNvSpPr/>
          <p:nvPr/>
        </p:nvSpPr>
        <p:spPr>
          <a:xfrm>
            <a:off x="5216962" y="3578185"/>
            <a:ext cx="4196358" cy="2456617"/>
          </a:xfrm>
          <a:prstGeom prst="roundRect">
            <a:avLst>
              <a:gd name="adj" fmla="val 5956"/>
            </a:avLst>
          </a:prstGeom>
          <a:solidFill>
            <a:srgbClr val="FFF8F0"/>
          </a:solidFill>
          <a:ln w="30480">
            <a:solidFill>
              <a:srgbClr val="E2C8B5"/>
            </a:solidFill>
            <a:prstDash val="solid"/>
          </a:ln>
        </p:spPr>
      </p:sp>
      <p:sp>
        <p:nvSpPr>
          <p:cNvPr id="9" name="Shape 7"/>
          <p:cNvSpPr/>
          <p:nvPr/>
        </p:nvSpPr>
        <p:spPr>
          <a:xfrm>
            <a:off x="5186482" y="3578185"/>
            <a:ext cx="121920" cy="2456617"/>
          </a:xfrm>
          <a:prstGeom prst="roundRect">
            <a:avLst>
              <a:gd name="adj" fmla="val 78139"/>
            </a:avLst>
          </a:prstGeom>
          <a:solidFill>
            <a:srgbClr val="D2600F"/>
          </a:solidFill>
          <a:ln/>
        </p:spPr>
      </p:sp>
      <p:sp>
        <p:nvSpPr>
          <p:cNvPr id="10" name="Text 8"/>
          <p:cNvSpPr/>
          <p:nvPr/>
        </p:nvSpPr>
        <p:spPr>
          <a:xfrm>
            <a:off x="5565696" y="3835479"/>
            <a:ext cx="2835473" cy="354330"/>
          </a:xfrm>
          <a:prstGeom prst="rect">
            <a:avLst/>
          </a:prstGeom>
          <a:noFill/>
          <a:ln/>
        </p:spPr>
        <p:txBody>
          <a:bodyPr wrap="none" lIns="0" tIns="0" rIns="0" bIns="0" rtlCol="0" anchor="t"/>
          <a:lstStyle/>
          <a:p>
            <a:pPr algn="l" indent="0" marL="0">
              <a:lnSpc>
                <a:spcPts val="2750"/>
              </a:lnSpc>
              <a:buNone/>
            </a:pPr>
            <a:r>
              <a:rPr lang="en-US" sz="2200" dirty="0">
                <a:solidFill>
                  <a:srgbClr val="2B2E3C"/>
                </a:solidFill>
                <a:latin typeface="Bitter Medium" pitchFamily="34" charset="0"/>
                <a:ea typeface="Bitter Medium" pitchFamily="34" charset="-122"/>
                <a:cs typeface="Bitter Medium" pitchFamily="34" charset="-120"/>
              </a:rPr>
              <a:t>Tạo Khu Vực Hiển Thị</a:t>
            </a:r>
            <a:endParaRPr lang="en-US" sz="2200" dirty="0"/>
          </a:p>
        </p:txBody>
      </p:sp>
      <p:sp>
        <p:nvSpPr>
          <p:cNvPr id="11" name="Text 9"/>
          <p:cNvSpPr/>
          <p:nvPr/>
        </p:nvSpPr>
        <p:spPr>
          <a:xfrm>
            <a:off x="5565696" y="4325898"/>
            <a:ext cx="3590330" cy="1451610"/>
          </a:xfrm>
          <a:prstGeom prst="rect">
            <a:avLst/>
          </a:prstGeom>
          <a:noFill/>
          <a:ln/>
        </p:spPr>
        <p:txBody>
          <a:bodyPr wrap="square" lIns="0" tIns="0" rIns="0" bIns="0" rtlCol="0" anchor="t"/>
          <a:lstStyle/>
          <a:p>
            <a:pPr algn="l" indent="0" marL="0">
              <a:lnSpc>
                <a:spcPts val="2850"/>
              </a:lnSpc>
              <a:buNone/>
            </a:pPr>
            <a:r>
              <a:rPr lang="en-US" sz="1750" dirty="0">
                <a:solidFill>
                  <a:srgbClr val="2B2E3C"/>
                </a:solidFill>
                <a:latin typeface="Open Sans" pitchFamily="34" charset="0"/>
                <a:ea typeface="Open Sans" pitchFamily="34" charset="-122"/>
                <a:cs typeface="Open Sans" pitchFamily="34" charset="-120"/>
              </a:rPr>
              <a:t>Phân chia rõ ràng các khu vực chính: danh sách ghi chú ở một bên và khung nội dung để hiển thị chi tiết ghi chú.</a:t>
            </a:r>
            <a:endParaRPr lang="en-US" sz="1750" dirty="0"/>
          </a:p>
        </p:txBody>
      </p:sp>
      <p:sp>
        <p:nvSpPr>
          <p:cNvPr id="12" name="Shape 10"/>
          <p:cNvSpPr/>
          <p:nvPr/>
        </p:nvSpPr>
        <p:spPr>
          <a:xfrm>
            <a:off x="9640133" y="3578185"/>
            <a:ext cx="4196358" cy="2456617"/>
          </a:xfrm>
          <a:prstGeom prst="roundRect">
            <a:avLst>
              <a:gd name="adj" fmla="val 5956"/>
            </a:avLst>
          </a:prstGeom>
          <a:solidFill>
            <a:srgbClr val="FFF8F0"/>
          </a:solidFill>
          <a:ln w="30480">
            <a:solidFill>
              <a:srgbClr val="E2C8B5"/>
            </a:solidFill>
            <a:prstDash val="solid"/>
          </a:ln>
        </p:spPr>
      </p:sp>
      <p:sp>
        <p:nvSpPr>
          <p:cNvPr id="13" name="Shape 11"/>
          <p:cNvSpPr/>
          <p:nvPr/>
        </p:nvSpPr>
        <p:spPr>
          <a:xfrm>
            <a:off x="9609653" y="3578185"/>
            <a:ext cx="121920" cy="2456617"/>
          </a:xfrm>
          <a:prstGeom prst="roundRect">
            <a:avLst>
              <a:gd name="adj" fmla="val 78139"/>
            </a:avLst>
          </a:prstGeom>
          <a:solidFill>
            <a:srgbClr val="D2600F"/>
          </a:solidFill>
          <a:ln/>
        </p:spPr>
      </p:sp>
      <p:sp>
        <p:nvSpPr>
          <p:cNvPr id="14" name="Text 12"/>
          <p:cNvSpPr/>
          <p:nvPr/>
        </p:nvSpPr>
        <p:spPr>
          <a:xfrm>
            <a:off x="9988868" y="3835479"/>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2B2E3C"/>
                </a:solidFill>
                <a:latin typeface="Bitter Medium" pitchFamily="34" charset="0"/>
                <a:ea typeface="Bitter Medium" pitchFamily="34" charset="-122"/>
                <a:cs typeface="Bitter Medium" pitchFamily="34" charset="-120"/>
              </a:rPr>
              <a:t>Nền Tảng Ban Đầu</a:t>
            </a:r>
            <a:endParaRPr lang="en-US" sz="2200" dirty="0"/>
          </a:p>
        </p:txBody>
      </p:sp>
      <p:sp>
        <p:nvSpPr>
          <p:cNvPr id="15" name="Text 13"/>
          <p:cNvSpPr/>
          <p:nvPr/>
        </p:nvSpPr>
        <p:spPr>
          <a:xfrm>
            <a:off x="9988868" y="4325898"/>
            <a:ext cx="3590330" cy="1451610"/>
          </a:xfrm>
          <a:prstGeom prst="rect">
            <a:avLst/>
          </a:prstGeom>
          <a:noFill/>
          <a:ln/>
        </p:spPr>
        <p:txBody>
          <a:bodyPr wrap="square" lIns="0" tIns="0" rIns="0" bIns="0" rtlCol="0" anchor="t"/>
          <a:lstStyle/>
          <a:p>
            <a:pPr algn="l" indent="0" marL="0">
              <a:lnSpc>
                <a:spcPts val="2850"/>
              </a:lnSpc>
              <a:buNone/>
            </a:pPr>
            <a:r>
              <a:rPr lang="en-US" sz="1750" dirty="0">
                <a:solidFill>
                  <a:srgbClr val="2B2E3C"/>
                </a:solidFill>
                <a:latin typeface="Open Sans" pitchFamily="34" charset="0"/>
                <a:ea typeface="Open Sans" pitchFamily="34" charset="-122"/>
                <a:cs typeface="Open Sans" pitchFamily="34" charset="-120"/>
              </a:rPr>
              <a:t>Hoàn thiện khung giao diện, chưa tích hợp các tính năng tương tác hay lưu trữ dữ liệu trong giai đoạn này.</a:t>
            </a:r>
            <a:endParaRPr lang="en-US" sz="1750" dirty="0"/>
          </a:p>
        </p:txBody>
      </p:sp>
      <p:sp>
        <p:nvSpPr>
          <p:cNvPr id="16" name="Text 14"/>
          <p:cNvSpPr/>
          <p:nvPr/>
        </p:nvSpPr>
        <p:spPr>
          <a:xfrm>
            <a:off x="793790" y="6289953"/>
            <a:ext cx="13042821" cy="362903"/>
          </a:xfrm>
          <a:prstGeom prst="rect">
            <a:avLst/>
          </a:prstGeom>
          <a:noFill/>
          <a:ln/>
        </p:spPr>
        <p:txBody>
          <a:bodyPr wrap="none" lIns="0" tIns="0" rIns="0" bIns="0" rtlCol="0" anchor="t"/>
          <a:lstStyle/>
          <a:p>
            <a:pPr algn="l" indent="0" marL="0">
              <a:lnSpc>
                <a:spcPts val="2850"/>
              </a:lnSpc>
              <a:buNone/>
            </a:pPr>
            <a:r>
              <a:rPr lang="en-US" sz="1750" dirty="0">
                <a:solidFill>
                  <a:srgbClr val="2B2E3C"/>
                </a:solidFill>
                <a:latin typeface="Open Sans" pitchFamily="34" charset="0"/>
                <a:ea typeface="Open Sans" pitchFamily="34" charset="-122"/>
                <a:cs typeface="Open Sans" pitchFamily="34" charset="-120"/>
              </a:rPr>
              <a:t>Commit History v0.1: </a:t>
            </a:r>
            <a:pPr algn="l" indent="0" marL="0">
              <a:lnSpc>
                <a:spcPts val="2850"/>
              </a:lnSpc>
              <a:buNone/>
            </a:pPr>
            <a:r>
              <a:rPr lang="en-US" sz="1750" dirty="0">
                <a:solidFill>
                  <a:srgbClr val="2B2E3C"/>
                </a:solidFill>
                <a:latin typeface="Open Sans" pitchFamily="34" charset="0"/>
                <a:ea typeface="Open Sans" pitchFamily="34" charset="-122"/>
                <a:cs typeface="Open Sans" pitchFamily="34" charset="-120"/>
              </a:rPr>
              <a:t>- v0.1 – Khởi tạo dự án, tạo giao diện cơ bản.</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669608"/>
            <a:ext cx="7059811" cy="566976"/>
          </a:xfrm>
          <a:prstGeom prst="rect">
            <a:avLst/>
          </a:prstGeom>
          <a:noFill/>
          <a:ln/>
        </p:spPr>
        <p:txBody>
          <a:bodyPr wrap="none" lIns="0" tIns="0" rIns="0" bIns="0" rtlCol="0" anchor="t"/>
          <a:lstStyle/>
          <a:p>
            <a:pPr algn="l" indent="0" marL="0">
              <a:lnSpc>
                <a:spcPts val="4450"/>
              </a:lnSpc>
              <a:buNone/>
            </a:pPr>
            <a:r>
              <a:rPr lang="en-US" sz="3550" dirty="0">
                <a:solidFill>
                  <a:srgbClr val="2C3F42"/>
                </a:solidFill>
                <a:latin typeface="Bitter Medium" pitchFamily="34" charset="0"/>
                <a:ea typeface="Bitter Medium" pitchFamily="34" charset="-122"/>
                <a:cs typeface="Bitter Medium" pitchFamily="34" charset="-120"/>
              </a:rPr>
              <a:t>Chi Tiết Phát Triển Phiên Bản v0.2</a:t>
            </a:r>
            <a:endParaRPr lang="en-US" sz="3550" dirty="0"/>
          </a:p>
        </p:txBody>
      </p:sp>
      <p:sp>
        <p:nvSpPr>
          <p:cNvPr id="3" name="Text 1"/>
          <p:cNvSpPr/>
          <p:nvPr/>
        </p:nvSpPr>
        <p:spPr>
          <a:xfrm>
            <a:off x="793790" y="1690211"/>
            <a:ext cx="13042821" cy="725805"/>
          </a:xfrm>
          <a:prstGeom prst="rect">
            <a:avLst/>
          </a:prstGeom>
          <a:noFill/>
          <a:ln/>
        </p:spPr>
        <p:txBody>
          <a:bodyPr wrap="square" lIns="0" tIns="0" rIns="0" bIns="0" rtlCol="0" anchor="t"/>
          <a:lstStyle/>
          <a:p>
            <a:pPr algn="l" indent="0" marL="0">
              <a:lnSpc>
                <a:spcPts val="2850"/>
              </a:lnSpc>
              <a:buNone/>
            </a:pPr>
            <a:r>
              <a:rPr lang="en-US" sz="1750" dirty="0">
                <a:solidFill>
                  <a:srgbClr val="2B2E3C"/>
                </a:solidFill>
                <a:latin typeface="Open Sans" pitchFamily="34" charset="0"/>
                <a:ea typeface="Open Sans" pitchFamily="34" charset="-122"/>
                <a:cs typeface="Open Sans" pitchFamily="34" charset="-120"/>
              </a:rPr>
              <a:t>Sau khi hoàn thiện giao diện, phiên bản v0.2 đã mang đến các tính năng cốt lõi, biến NoteKeep từ một khung sườn thành một ứng dụng ghi chú thực thụ với khả năng tương tác đầy đủ.</a:t>
            </a:r>
            <a:endParaRPr lang="en-US" sz="1750" dirty="0"/>
          </a:p>
        </p:txBody>
      </p:sp>
      <p:sp>
        <p:nvSpPr>
          <p:cNvPr id="4" name="Text 2"/>
          <p:cNvSpPr/>
          <p:nvPr/>
        </p:nvSpPr>
        <p:spPr>
          <a:xfrm>
            <a:off x="793790" y="2897981"/>
            <a:ext cx="6284476" cy="425291"/>
          </a:xfrm>
          <a:prstGeom prst="rect">
            <a:avLst/>
          </a:prstGeom>
          <a:noFill/>
          <a:ln/>
        </p:spPr>
        <p:txBody>
          <a:bodyPr wrap="none" lIns="0" tIns="0" rIns="0" bIns="0" rtlCol="0" anchor="t"/>
          <a:lstStyle/>
          <a:p>
            <a:pPr algn="l" indent="0" marL="0">
              <a:lnSpc>
                <a:spcPts val="3300"/>
              </a:lnSpc>
              <a:buNone/>
            </a:pPr>
            <a:r>
              <a:rPr lang="en-US" sz="2650" dirty="0">
                <a:solidFill>
                  <a:srgbClr val="2C3F42"/>
                </a:solidFill>
                <a:latin typeface="Bitter Medium" pitchFamily="34" charset="0"/>
                <a:ea typeface="Bitter Medium" pitchFamily="34" charset="-122"/>
                <a:cs typeface="Bitter Medium" pitchFamily="34" charset="-120"/>
              </a:rPr>
              <a:t>Thêm Chức Năng Sửa Ghi Chú Trực Tiếp</a:t>
            </a:r>
            <a:endParaRPr lang="en-US" sz="2650" dirty="0"/>
          </a:p>
        </p:txBody>
      </p:sp>
      <p:sp>
        <p:nvSpPr>
          <p:cNvPr id="5" name="Text 3"/>
          <p:cNvSpPr/>
          <p:nvPr/>
        </p:nvSpPr>
        <p:spPr>
          <a:xfrm>
            <a:off x="793790" y="3550087"/>
            <a:ext cx="7604284" cy="725805"/>
          </a:xfrm>
          <a:prstGeom prst="rect">
            <a:avLst/>
          </a:prstGeom>
          <a:noFill/>
          <a:ln/>
        </p:spPr>
        <p:txBody>
          <a:bodyPr wrap="square" lIns="0" tIns="0" rIns="0" bIns="0" rtlCol="0" anchor="t"/>
          <a:lstStyle/>
          <a:p>
            <a:pPr algn="l" indent="0" marL="0">
              <a:lnSpc>
                <a:spcPts val="2850"/>
              </a:lnSpc>
              <a:buNone/>
            </a:pPr>
            <a:r>
              <a:rPr lang="en-US" sz="1750" dirty="0">
                <a:solidFill>
                  <a:srgbClr val="2B2E3C"/>
                </a:solidFill>
                <a:latin typeface="Open Sans" pitchFamily="34" charset="0"/>
                <a:ea typeface="Open Sans" pitchFamily="34" charset="-122"/>
                <a:cs typeface="Open Sans" pitchFamily="34" charset="-120"/>
              </a:rPr>
              <a:t>Người dùng có thể chỉnh sửa nội dung ghi chú ngay trên giao diện mà không cần qua các bước phức tạp, tối ưu hóa trải nghiệm.</a:t>
            </a:r>
            <a:endParaRPr lang="en-US" sz="1750" dirty="0"/>
          </a:p>
        </p:txBody>
      </p:sp>
      <p:sp>
        <p:nvSpPr>
          <p:cNvPr id="6" name="Text 4"/>
          <p:cNvSpPr/>
          <p:nvPr/>
        </p:nvSpPr>
        <p:spPr>
          <a:xfrm>
            <a:off x="793790" y="4502706"/>
            <a:ext cx="4727615" cy="425291"/>
          </a:xfrm>
          <a:prstGeom prst="rect">
            <a:avLst/>
          </a:prstGeom>
          <a:noFill/>
          <a:ln/>
        </p:spPr>
        <p:txBody>
          <a:bodyPr wrap="none" lIns="0" tIns="0" rIns="0" bIns="0" rtlCol="0" anchor="t"/>
          <a:lstStyle/>
          <a:p>
            <a:pPr algn="l" indent="0" marL="0">
              <a:lnSpc>
                <a:spcPts val="3300"/>
              </a:lnSpc>
              <a:buNone/>
            </a:pPr>
            <a:r>
              <a:rPr lang="en-US" sz="2650" dirty="0">
                <a:solidFill>
                  <a:srgbClr val="2C3F42"/>
                </a:solidFill>
                <a:latin typeface="Bitter Medium" pitchFamily="34" charset="0"/>
                <a:ea typeface="Bitter Medium" pitchFamily="34" charset="-122"/>
                <a:cs typeface="Bitter Medium" pitchFamily="34" charset="-120"/>
              </a:rPr>
              <a:t>Thêm Chức Năng Xóa Ghi Chú</a:t>
            </a:r>
            <a:endParaRPr lang="en-US" sz="2650" dirty="0"/>
          </a:p>
        </p:txBody>
      </p:sp>
      <p:sp>
        <p:nvSpPr>
          <p:cNvPr id="7" name="Text 5"/>
          <p:cNvSpPr/>
          <p:nvPr/>
        </p:nvSpPr>
        <p:spPr>
          <a:xfrm>
            <a:off x="793790" y="5154811"/>
            <a:ext cx="7604284" cy="725805"/>
          </a:xfrm>
          <a:prstGeom prst="rect">
            <a:avLst/>
          </a:prstGeom>
          <a:noFill/>
          <a:ln/>
        </p:spPr>
        <p:txBody>
          <a:bodyPr wrap="square" lIns="0" tIns="0" rIns="0" bIns="0" rtlCol="0" anchor="t"/>
          <a:lstStyle/>
          <a:p>
            <a:pPr algn="l" indent="0" marL="0">
              <a:lnSpc>
                <a:spcPts val="2850"/>
              </a:lnSpc>
              <a:buNone/>
            </a:pPr>
            <a:r>
              <a:rPr lang="en-US" sz="1750" dirty="0">
                <a:solidFill>
                  <a:srgbClr val="2B2E3C"/>
                </a:solidFill>
                <a:latin typeface="Open Sans" pitchFamily="34" charset="0"/>
                <a:ea typeface="Open Sans" pitchFamily="34" charset="-122"/>
                <a:cs typeface="Open Sans" pitchFamily="34" charset="-120"/>
              </a:rPr>
              <a:t>Bổ sung nút xóa và hộp thoại xác nhận, đảm bảo người dùng không vô tình xóa mất các ghi chú quan trọng.</a:t>
            </a:r>
            <a:endParaRPr lang="en-US" sz="1750" dirty="0"/>
          </a:p>
        </p:txBody>
      </p:sp>
      <p:pic>
        <p:nvPicPr>
          <p:cNvPr id="8" name="Image 0" descr="preencoded.png">    </p:cNvPr>
          <p:cNvPicPr>
            <a:picLocks noChangeAspect="1"/>
          </p:cNvPicPr>
          <p:nvPr/>
        </p:nvPicPr>
        <p:blipFill>
          <a:blip r:embed="rId1"/>
          <a:stretch>
            <a:fillRect/>
          </a:stretch>
        </p:blipFill>
        <p:spPr>
          <a:xfrm>
            <a:off x="8959096" y="2926318"/>
            <a:ext cx="4885015" cy="3250049"/>
          </a:xfrm>
          <a:prstGeom prst="rect">
            <a:avLst/>
          </a:prstGeom>
        </p:spPr>
      </p:pic>
      <p:sp>
        <p:nvSpPr>
          <p:cNvPr id="9" name="Text 6"/>
          <p:cNvSpPr/>
          <p:nvPr/>
        </p:nvSpPr>
        <p:spPr>
          <a:xfrm>
            <a:off x="1133951" y="6941820"/>
            <a:ext cx="12702659" cy="362903"/>
          </a:xfrm>
          <a:prstGeom prst="rect">
            <a:avLst/>
          </a:prstGeom>
          <a:noFill/>
          <a:ln/>
        </p:spPr>
        <p:txBody>
          <a:bodyPr wrap="none" lIns="0" tIns="0" rIns="0" bIns="0" rtlCol="0" anchor="t"/>
          <a:lstStyle/>
          <a:p>
            <a:pPr algn="l" indent="0" marL="0">
              <a:lnSpc>
                <a:spcPts val="2850"/>
              </a:lnSpc>
              <a:buNone/>
            </a:pPr>
            <a:r>
              <a:rPr lang="en-US" sz="1750" dirty="0">
                <a:solidFill>
                  <a:srgbClr val="2B2E3C"/>
                </a:solidFill>
                <a:latin typeface="Open Sans" pitchFamily="34" charset="0"/>
                <a:ea typeface="Open Sans" pitchFamily="34" charset="-122"/>
                <a:cs typeface="Open Sans" pitchFamily="34" charset="-120"/>
              </a:rPr>
              <a:t>Commit History v0.2: </a:t>
            </a:r>
            <a:pPr algn="l" indent="0" marL="0">
              <a:lnSpc>
                <a:spcPts val="2850"/>
              </a:lnSpc>
              <a:buNone/>
            </a:pPr>
            <a:r>
              <a:rPr lang="en-US" sz="1750" dirty="0">
                <a:solidFill>
                  <a:srgbClr val="2B2E3C"/>
                </a:solidFill>
                <a:highlight>
                  <a:srgbClr val="F2EBE3"/>
                </a:highlight>
                <a:latin typeface="Consolas" pitchFamily="34" charset="0"/>
                <a:ea typeface="Consolas" pitchFamily="34" charset="-122"/>
                <a:cs typeface="Consolas" pitchFamily="34" charset="-120"/>
              </a:rPr>
              <a:t>- v0.2 – Thêm tính năng thêm/xóa/sửa ghi chú.</a:t>
            </a:r>
            <a:pPr algn="l" indent="0" marL="0">
              <a:lnSpc>
                <a:spcPts val="2850"/>
              </a:lnSpc>
              <a:buNone/>
            </a:pPr>
            <a:r>
              <a:rPr lang="en-US" sz="1750" dirty="0">
                <a:solidFill>
                  <a:srgbClr val="2B2E3C"/>
                </a:solidFill>
                <a:latin typeface="Open Sans" pitchFamily="34" charset="0"/>
                <a:ea typeface="Open Sans" pitchFamily="34" charset="-122"/>
                <a:cs typeface="Open Sans" pitchFamily="34" charset="-120"/>
              </a:rPr>
              <a:t> | </a:t>
            </a:r>
            <a:endParaRPr lang="en-US" sz="1750" dirty="0"/>
          </a:p>
        </p:txBody>
      </p:sp>
      <p:sp>
        <p:nvSpPr>
          <p:cNvPr id="10" name="Shape 7"/>
          <p:cNvSpPr/>
          <p:nvPr/>
        </p:nvSpPr>
        <p:spPr>
          <a:xfrm>
            <a:off x="793790" y="6686669"/>
            <a:ext cx="30480" cy="873204"/>
          </a:xfrm>
          <a:prstGeom prst="rect">
            <a:avLst/>
          </a:prstGeom>
          <a:solidFill>
            <a:srgbClr val="D2600F"/>
          </a:solidFill>
          <a:ln/>
        </p:spPr>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93790" y="1847136"/>
            <a:ext cx="7067074" cy="566976"/>
          </a:xfrm>
          <a:prstGeom prst="rect">
            <a:avLst/>
          </a:prstGeom>
          <a:noFill/>
          <a:ln/>
        </p:spPr>
        <p:txBody>
          <a:bodyPr wrap="none" lIns="0" tIns="0" rIns="0" bIns="0" rtlCol="0" anchor="t"/>
          <a:lstStyle/>
          <a:p>
            <a:pPr algn="l" indent="0" marL="0">
              <a:lnSpc>
                <a:spcPts val="4450"/>
              </a:lnSpc>
              <a:buNone/>
            </a:pPr>
            <a:r>
              <a:rPr lang="en-US" sz="3550" dirty="0">
                <a:solidFill>
                  <a:srgbClr val="2C3F42"/>
                </a:solidFill>
                <a:latin typeface="Bitter Medium" pitchFamily="34" charset="0"/>
                <a:ea typeface="Bitter Medium" pitchFamily="34" charset="-122"/>
                <a:cs typeface="Bitter Medium" pitchFamily="34" charset="-120"/>
              </a:rPr>
              <a:t>Chi Tiết Phát Triển Phiên Bản v0.3</a:t>
            </a:r>
            <a:endParaRPr lang="en-US" sz="3550" dirty="0"/>
          </a:p>
        </p:txBody>
      </p:sp>
      <p:sp>
        <p:nvSpPr>
          <p:cNvPr id="3" name="Text 1"/>
          <p:cNvSpPr/>
          <p:nvPr/>
        </p:nvSpPr>
        <p:spPr>
          <a:xfrm>
            <a:off x="793790" y="2867739"/>
            <a:ext cx="13042821" cy="725805"/>
          </a:xfrm>
          <a:prstGeom prst="rect">
            <a:avLst/>
          </a:prstGeom>
          <a:noFill/>
          <a:ln/>
        </p:spPr>
        <p:txBody>
          <a:bodyPr wrap="square" lIns="0" tIns="0" rIns="0" bIns="0" rtlCol="0" anchor="t"/>
          <a:lstStyle/>
          <a:p>
            <a:pPr algn="l" indent="0" marL="0">
              <a:lnSpc>
                <a:spcPts val="2850"/>
              </a:lnSpc>
              <a:buNone/>
            </a:pPr>
            <a:r>
              <a:rPr lang="en-US" sz="1750" dirty="0">
                <a:solidFill>
                  <a:srgbClr val="2B2E3C"/>
                </a:solidFill>
                <a:latin typeface="Open Sans" pitchFamily="34" charset="0"/>
                <a:ea typeface="Open Sans" pitchFamily="34" charset="-122"/>
                <a:cs typeface="Open Sans" pitchFamily="34" charset="-120"/>
              </a:rPr>
              <a:t>Phiên bản cuối cùng, v0.3, tập trung vào tính năng lưu trữ dữ liệu, biến NoteKeep thành một ứng dụng ổn định và đáng tin cậy, sẵn sàng cho người dùng cuối.</a:t>
            </a:r>
            <a:endParaRPr lang="en-US" sz="1750" dirty="0"/>
          </a:p>
        </p:txBody>
      </p:sp>
      <p:sp>
        <p:nvSpPr>
          <p:cNvPr id="4" name="Text 2"/>
          <p:cNvSpPr/>
          <p:nvPr/>
        </p:nvSpPr>
        <p:spPr>
          <a:xfrm>
            <a:off x="793790" y="3848695"/>
            <a:ext cx="226814" cy="283488"/>
          </a:xfrm>
          <a:prstGeom prst="rect">
            <a:avLst/>
          </a:prstGeom>
          <a:noFill/>
          <a:ln/>
        </p:spPr>
        <p:txBody>
          <a:bodyPr wrap="none" lIns="0" tIns="0" rIns="0" bIns="0" rtlCol="0" anchor="t"/>
          <a:lstStyle/>
          <a:p>
            <a:pPr algn="l" indent="0" marL="0">
              <a:lnSpc>
                <a:spcPts val="2850"/>
              </a:lnSpc>
              <a:buNone/>
            </a:pPr>
            <a:r>
              <a:rPr lang="en-US" sz="1750" dirty="0">
                <a:solidFill>
                  <a:srgbClr val="2B2E3C"/>
                </a:solidFill>
                <a:latin typeface="Bitter Light" pitchFamily="34" charset="0"/>
                <a:ea typeface="Bitter Light" pitchFamily="34" charset="-122"/>
                <a:cs typeface="Bitter Light" pitchFamily="34" charset="-120"/>
              </a:rPr>
              <a:t>01</a:t>
            </a:r>
            <a:endParaRPr lang="en-US" sz="1750" dirty="0"/>
          </a:p>
        </p:txBody>
      </p:sp>
      <p:sp>
        <p:nvSpPr>
          <p:cNvPr id="5" name="Shape 3"/>
          <p:cNvSpPr/>
          <p:nvPr/>
        </p:nvSpPr>
        <p:spPr>
          <a:xfrm>
            <a:off x="793790" y="4203740"/>
            <a:ext cx="6407944" cy="30480"/>
          </a:xfrm>
          <a:prstGeom prst="rect">
            <a:avLst/>
          </a:prstGeom>
          <a:solidFill>
            <a:srgbClr val="D2600F"/>
          </a:solidFill>
          <a:ln/>
        </p:spPr>
      </p:sp>
      <p:sp>
        <p:nvSpPr>
          <p:cNvPr id="6" name="Text 4"/>
          <p:cNvSpPr/>
          <p:nvPr/>
        </p:nvSpPr>
        <p:spPr>
          <a:xfrm>
            <a:off x="793790" y="4378047"/>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2B2E3C"/>
                </a:solidFill>
                <a:latin typeface="Bitter Medium" pitchFamily="34" charset="0"/>
                <a:ea typeface="Bitter Medium" pitchFamily="34" charset="-122"/>
                <a:cs typeface="Bitter Medium" pitchFamily="34" charset="-120"/>
              </a:rPr>
              <a:t>Lưu Ghi Chú Tự Động</a:t>
            </a:r>
            <a:endParaRPr lang="en-US" sz="2200" dirty="0"/>
          </a:p>
        </p:txBody>
      </p:sp>
      <p:sp>
        <p:nvSpPr>
          <p:cNvPr id="7" name="Text 5"/>
          <p:cNvSpPr/>
          <p:nvPr/>
        </p:nvSpPr>
        <p:spPr>
          <a:xfrm>
            <a:off x="793790" y="4868466"/>
            <a:ext cx="6407944" cy="725805"/>
          </a:xfrm>
          <a:prstGeom prst="rect">
            <a:avLst/>
          </a:prstGeom>
          <a:noFill/>
          <a:ln/>
        </p:spPr>
        <p:txBody>
          <a:bodyPr wrap="square" lIns="0" tIns="0" rIns="0" bIns="0" rtlCol="0" anchor="t"/>
          <a:lstStyle/>
          <a:p>
            <a:pPr algn="l" indent="0" marL="0">
              <a:lnSpc>
                <a:spcPts val="2850"/>
              </a:lnSpc>
              <a:buNone/>
            </a:pPr>
            <a:r>
              <a:rPr lang="en-US" sz="1750" dirty="0">
                <a:solidFill>
                  <a:srgbClr val="2B2E3C"/>
                </a:solidFill>
                <a:latin typeface="Open Sans" pitchFamily="34" charset="0"/>
                <a:ea typeface="Open Sans" pitchFamily="34" charset="-122"/>
                <a:cs typeface="Open Sans" pitchFamily="34" charset="-120"/>
              </a:rPr>
              <a:t>Khi người dùng đóng ứng dụng, tất cả các ghi chú sẽ được tự động lưu vào tệp </a:t>
            </a:r>
            <a:pPr algn="l" indent="0" marL="0">
              <a:lnSpc>
                <a:spcPts val="2850"/>
              </a:lnSpc>
              <a:buNone/>
            </a:pPr>
            <a:r>
              <a:rPr lang="en-US" sz="1750" dirty="0">
                <a:solidFill>
                  <a:srgbClr val="2B2E3C"/>
                </a:solidFill>
                <a:highlight>
                  <a:srgbClr val="F2EBE3"/>
                </a:highlight>
                <a:latin typeface="Consolas" pitchFamily="34" charset="0"/>
                <a:ea typeface="Consolas" pitchFamily="34" charset="-122"/>
                <a:cs typeface="Consolas" pitchFamily="34" charset="-120"/>
              </a:rPr>
              <a:t>notes.json</a:t>
            </a:r>
            <a:pPr algn="l" indent="0" marL="0">
              <a:lnSpc>
                <a:spcPts val="2850"/>
              </a:lnSpc>
              <a:buNone/>
            </a:pPr>
            <a:r>
              <a:rPr lang="en-US" sz="1750" dirty="0">
                <a:solidFill>
                  <a:srgbClr val="2B2E3C"/>
                </a:solidFill>
                <a:latin typeface="Open Sans" pitchFamily="34" charset="0"/>
                <a:ea typeface="Open Sans" pitchFamily="34" charset="-122"/>
                <a:cs typeface="Open Sans" pitchFamily="34" charset="-120"/>
              </a:rPr>
              <a:t>, tránh mất dữ liệu.</a:t>
            </a:r>
            <a:endParaRPr lang="en-US" sz="1750" dirty="0"/>
          </a:p>
        </p:txBody>
      </p:sp>
      <p:sp>
        <p:nvSpPr>
          <p:cNvPr id="8" name="Text 6"/>
          <p:cNvSpPr/>
          <p:nvPr/>
        </p:nvSpPr>
        <p:spPr>
          <a:xfrm>
            <a:off x="7428548" y="3848695"/>
            <a:ext cx="226814" cy="283488"/>
          </a:xfrm>
          <a:prstGeom prst="rect">
            <a:avLst/>
          </a:prstGeom>
          <a:noFill/>
          <a:ln/>
        </p:spPr>
        <p:txBody>
          <a:bodyPr wrap="none" lIns="0" tIns="0" rIns="0" bIns="0" rtlCol="0" anchor="t"/>
          <a:lstStyle/>
          <a:p>
            <a:pPr algn="l" indent="0" marL="0">
              <a:lnSpc>
                <a:spcPts val="2850"/>
              </a:lnSpc>
              <a:buNone/>
            </a:pPr>
            <a:r>
              <a:rPr lang="en-US" sz="1750" dirty="0">
                <a:solidFill>
                  <a:srgbClr val="2B2E3C"/>
                </a:solidFill>
                <a:latin typeface="Bitter Light" pitchFamily="34" charset="0"/>
                <a:ea typeface="Bitter Light" pitchFamily="34" charset="-122"/>
                <a:cs typeface="Bitter Light" pitchFamily="34" charset="-120"/>
              </a:rPr>
              <a:t>02</a:t>
            </a:r>
            <a:endParaRPr lang="en-US" sz="1750" dirty="0"/>
          </a:p>
        </p:txBody>
      </p:sp>
      <p:sp>
        <p:nvSpPr>
          <p:cNvPr id="9" name="Shape 7"/>
          <p:cNvSpPr/>
          <p:nvPr/>
        </p:nvSpPr>
        <p:spPr>
          <a:xfrm>
            <a:off x="7428548" y="4203740"/>
            <a:ext cx="6408063" cy="30480"/>
          </a:xfrm>
          <a:prstGeom prst="rect">
            <a:avLst/>
          </a:prstGeom>
          <a:solidFill>
            <a:srgbClr val="D2600F"/>
          </a:solidFill>
          <a:ln/>
        </p:spPr>
      </p:sp>
      <p:sp>
        <p:nvSpPr>
          <p:cNvPr id="10" name="Text 8"/>
          <p:cNvSpPr/>
          <p:nvPr/>
        </p:nvSpPr>
        <p:spPr>
          <a:xfrm>
            <a:off x="7428548" y="4378047"/>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2B2E3C"/>
                </a:solidFill>
                <a:latin typeface="Bitter Medium" pitchFamily="34" charset="0"/>
                <a:ea typeface="Bitter Medium" pitchFamily="34" charset="-122"/>
                <a:cs typeface="Bitter Medium" pitchFamily="34" charset="-120"/>
              </a:rPr>
              <a:t>Tự Động Tải Dữ Liệu</a:t>
            </a:r>
            <a:endParaRPr lang="en-US" sz="2200" dirty="0"/>
          </a:p>
        </p:txBody>
      </p:sp>
      <p:sp>
        <p:nvSpPr>
          <p:cNvPr id="11" name="Text 9"/>
          <p:cNvSpPr/>
          <p:nvPr/>
        </p:nvSpPr>
        <p:spPr>
          <a:xfrm>
            <a:off x="7428548" y="4868466"/>
            <a:ext cx="6408063" cy="725805"/>
          </a:xfrm>
          <a:prstGeom prst="rect">
            <a:avLst/>
          </a:prstGeom>
          <a:noFill/>
          <a:ln/>
        </p:spPr>
        <p:txBody>
          <a:bodyPr wrap="square" lIns="0" tIns="0" rIns="0" bIns="0" rtlCol="0" anchor="t"/>
          <a:lstStyle/>
          <a:p>
            <a:pPr algn="l" indent="0" marL="0">
              <a:lnSpc>
                <a:spcPts val="2850"/>
              </a:lnSpc>
              <a:buNone/>
            </a:pPr>
            <a:r>
              <a:rPr lang="en-US" sz="1750" dirty="0">
                <a:solidFill>
                  <a:srgbClr val="2B2E3C"/>
                </a:solidFill>
                <a:latin typeface="Open Sans" pitchFamily="34" charset="0"/>
                <a:ea typeface="Open Sans" pitchFamily="34" charset="-122"/>
                <a:cs typeface="Open Sans" pitchFamily="34" charset="-120"/>
              </a:rPr>
              <a:t>Mỗi khi ứng dụng được mở, dữ liệu từ </a:t>
            </a:r>
            <a:pPr algn="l" indent="0" marL="0">
              <a:lnSpc>
                <a:spcPts val="2850"/>
              </a:lnSpc>
              <a:buNone/>
            </a:pPr>
            <a:r>
              <a:rPr lang="en-US" sz="1750" dirty="0">
                <a:solidFill>
                  <a:srgbClr val="2B2E3C"/>
                </a:solidFill>
                <a:highlight>
                  <a:srgbClr val="F2EBE3"/>
                </a:highlight>
                <a:latin typeface="Consolas" pitchFamily="34" charset="0"/>
                <a:ea typeface="Consolas" pitchFamily="34" charset="-122"/>
                <a:cs typeface="Consolas" pitchFamily="34" charset="-120"/>
              </a:rPr>
              <a:t>notes.json</a:t>
            </a:r>
            <a:pPr algn="l" indent="0" marL="0">
              <a:lnSpc>
                <a:spcPts val="2850"/>
              </a:lnSpc>
              <a:buNone/>
            </a:pPr>
            <a:r>
              <a:rPr lang="en-US" sz="1750" dirty="0">
                <a:solidFill>
                  <a:srgbClr val="2B2E3C"/>
                </a:solidFill>
                <a:latin typeface="Open Sans" pitchFamily="34" charset="0"/>
                <a:ea typeface="Open Sans" pitchFamily="34" charset="-122"/>
                <a:cs typeface="Open Sans" pitchFamily="34" charset="-120"/>
              </a:rPr>
              <a:t> sẽ tự động được tải lại, giúp người dùng tiếp tục công việc từ lần cuối.</a:t>
            </a:r>
            <a:endParaRPr lang="en-US" sz="1750" dirty="0"/>
          </a:p>
        </p:txBody>
      </p:sp>
      <p:sp>
        <p:nvSpPr>
          <p:cNvPr id="12" name="Text 10"/>
          <p:cNvSpPr/>
          <p:nvPr/>
        </p:nvSpPr>
        <p:spPr>
          <a:xfrm>
            <a:off x="793790" y="6019443"/>
            <a:ext cx="13042821" cy="362903"/>
          </a:xfrm>
          <a:prstGeom prst="rect">
            <a:avLst/>
          </a:prstGeom>
          <a:noFill/>
          <a:ln/>
        </p:spPr>
        <p:txBody>
          <a:bodyPr wrap="none" lIns="0" tIns="0" rIns="0" bIns="0" rtlCol="0" anchor="t"/>
          <a:lstStyle/>
          <a:p>
            <a:pPr algn="l" indent="0" marL="0">
              <a:lnSpc>
                <a:spcPts val="2850"/>
              </a:lnSpc>
              <a:buNone/>
            </a:pPr>
            <a:r>
              <a:rPr lang="en-US" sz="1750" dirty="0">
                <a:solidFill>
                  <a:srgbClr val="2B2E3C"/>
                </a:solidFill>
                <a:latin typeface="Open Sans" pitchFamily="34" charset="0"/>
                <a:ea typeface="Open Sans" pitchFamily="34" charset="-122"/>
                <a:cs typeface="Open Sans" pitchFamily="34" charset="-120"/>
              </a:rPr>
              <a:t>Commit History v0.3: </a:t>
            </a:r>
            <a:pPr algn="l" indent="0" marL="0">
              <a:lnSpc>
                <a:spcPts val="2850"/>
              </a:lnSpc>
              <a:buNone/>
            </a:pPr>
            <a:r>
              <a:rPr lang="en-US" sz="1750" dirty="0">
                <a:solidFill>
                  <a:srgbClr val="2B2E3C"/>
                </a:solidFill>
                <a:highlight>
                  <a:srgbClr val="F2EBE3"/>
                </a:highlight>
                <a:latin typeface="Consolas" pitchFamily="34" charset="0"/>
                <a:ea typeface="Consolas" pitchFamily="34" charset="-122"/>
                <a:cs typeface="Consolas" pitchFamily="34" charset="-120"/>
              </a:rPr>
              <a:t>- v0.3 – Thêm module JSON, lưu/load ghi chú.</a:t>
            </a:r>
            <a:pPr algn="l" indent="0" marL="0">
              <a:lnSpc>
                <a:spcPts val="2850"/>
              </a:lnSpc>
              <a:buNone/>
            </a:pPr>
            <a:r>
              <a:rPr lang="en-US" sz="1750" dirty="0">
                <a:solidFill>
                  <a:srgbClr val="2B2E3C"/>
                </a:solidFill>
                <a:latin typeface="Open Sans" pitchFamily="34" charset="0"/>
                <a:ea typeface="Open Sans" pitchFamily="34" charset="-122"/>
                <a:cs typeface="Open Sans" pitchFamily="34" charset="-120"/>
              </a:rPr>
              <a:t> | - Hoàn thiện phiên bản Release.</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7</Slides>
  <Notes>7</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7</vt:i4>
      </vt:variant>
    </vt:vector>
  </HeadingPairs>
  <TitlesOfParts>
    <vt:vector size="10" baseType="lpstr">
      <vt:lpstr>Arial</vt:lpstr>
      <vt:lpstr>Calibri</vt:lpstr>
      <vt:lpstr>Office Theme</vt:lpstr>
      <vt:lpstr>Slide 1</vt:lpstr>
      <vt:lpstr>Slide 2</vt:lpstr>
      <vt:lpstr>Slide 3</vt:lpstr>
      <vt:lpstr>Slide 4</vt:lpstr>
      <vt:lpstr>Slide 5</vt:lpstr>
      <vt:lpstr>Slide 6</vt:lpstr>
      <vt:lpstr>Slide 7</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2025-11-26T15:46:13Z</dcterms:created>
  <dcterms:modified xsi:type="dcterms:W3CDTF">2025-11-26T15:46:13Z</dcterms:modified>
</cp:coreProperties>
</file>